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diagrams/quickStyle5.xml" ContentType="application/vnd.openxmlformats-officedocument.drawingml.diagramStyle+xml"/>
  <Default Extension="bin" ContentType="application/vnd.openxmlformats-officedocument.oleObject"/>
  <Override PartName="/ppt/diagrams/colors12.xml" ContentType="application/vnd.openxmlformats-officedocument.drawingml.diagramColor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Default Extension="vml" ContentType="application/vnd.openxmlformats-officedocument.vmlDrawing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Default Extension="wmf" ContentType="image/x-wmf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638" r:id="rId2"/>
    <p:sldId id="639" r:id="rId3"/>
    <p:sldId id="772" r:id="rId4"/>
    <p:sldId id="907" r:id="rId5"/>
    <p:sldId id="916" r:id="rId6"/>
    <p:sldId id="914" r:id="rId7"/>
    <p:sldId id="942" r:id="rId8"/>
    <p:sldId id="943" r:id="rId9"/>
    <p:sldId id="944" r:id="rId10"/>
    <p:sldId id="915" r:id="rId11"/>
    <p:sldId id="924" r:id="rId12"/>
    <p:sldId id="910" r:id="rId13"/>
    <p:sldId id="911" r:id="rId14"/>
    <p:sldId id="912" r:id="rId15"/>
    <p:sldId id="926" r:id="rId16"/>
    <p:sldId id="913" r:id="rId17"/>
    <p:sldId id="941" r:id="rId18"/>
    <p:sldId id="919" r:id="rId19"/>
    <p:sldId id="929" r:id="rId20"/>
    <p:sldId id="921" r:id="rId21"/>
    <p:sldId id="930" r:id="rId22"/>
    <p:sldId id="931" r:id="rId23"/>
    <p:sldId id="932" r:id="rId24"/>
    <p:sldId id="933" r:id="rId25"/>
    <p:sldId id="937" r:id="rId26"/>
    <p:sldId id="934" r:id="rId27"/>
    <p:sldId id="935" r:id="rId28"/>
    <p:sldId id="936" r:id="rId29"/>
    <p:sldId id="938" r:id="rId30"/>
    <p:sldId id="939" r:id="rId31"/>
    <p:sldId id="940" r:id="rId32"/>
    <p:sldId id="329" r:id="rId33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CCFF"/>
    <a:srgbClr val="3399FF"/>
    <a:srgbClr val="FF7C80"/>
    <a:srgbClr val="0097CC"/>
    <a:srgbClr val="FFCCFF"/>
    <a:srgbClr val="DCFCF6"/>
    <a:srgbClr val="4D4D4D"/>
    <a:srgbClr val="99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43" autoAdjust="0"/>
    <p:restoredTop sz="95932" autoAdjust="0"/>
  </p:normalViewPr>
  <p:slideViewPr>
    <p:cSldViewPr>
      <p:cViewPr>
        <p:scale>
          <a:sx n="66" d="100"/>
          <a:sy n="66" d="100"/>
        </p:scale>
        <p:origin x="-1494" y="-6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2142" y="-72"/>
      </p:cViewPr>
      <p:guideLst>
        <p:guide orient="horz" pos="2924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631A43-64D3-4E58-9757-041F4B5C2C85}" type="doc">
      <dgm:prSet loTypeId="urn:microsoft.com/office/officeart/2005/8/layout/process3" loCatId="process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18AF97ED-274C-405F-BE07-40DAB7B2BC51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نظریة </a:t>
          </a:r>
          <a:r>
            <a:rPr lang="fa-IR" dirty="0" smtClean="0">
              <a:cs typeface="B Titr" pitchFamily="2" charset="-78"/>
            </a:rPr>
            <a:t>انتخاب</a:t>
          </a:r>
          <a:endParaRPr lang="en-US" dirty="0">
            <a:cs typeface="B Titr" pitchFamily="2" charset="-78"/>
          </a:endParaRPr>
        </a:p>
      </dgm:t>
    </dgm:pt>
    <dgm:pt modelId="{5FCF1B50-23E0-4F3F-905D-ACA81AB9FA20}" type="parTrans" cxnId="{D929A52D-3948-4C0F-9D93-35C1AD60904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AD91E82-E393-4C96-A34F-6991C7709F8C}" type="sibTrans" cxnId="{D929A52D-3948-4C0F-9D93-35C1AD60904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332342A-FD3A-4268-9D22-AB529CD7005A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نظریة </a:t>
          </a:r>
          <a:r>
            <a:rPr lang="fa-IR" dirty="0" smtClean="0">
              <a:cs typeface="B Zar" pitchFamily="2" charset="-78"/>
            </a:rPr>
            <a:t>انتخاب </a:t>
          </a:r>
          <a:r>
            <a:rPr lang="fa-IR" dirty="0" smtClean="0">
              <a:cs typeface="B Zar" pitchFamily="2" charset="-78"/>
            </a:rPr>
            <a:t>حوزة مطالعة </a:t>
          </a:r>
          <a:r>
            <a:rPr lang="fa-IR" dirty="0" smtClean="0">
              <a:cs typeface="B Zar" pitchFamily="2" charset="-78"/>
            </a:rPr>
            <a:t>بسیاری از رشته‌های علوم انسانی است. مانند جامعه شناسی، فیزیولوژی، علوم سیاسی، روانشناسی، زیست‌شناسی اجتماعی و اقتصاد</a:t>
          </a:r>
          <a:endParaRPr lang="en-US" dirty="0">
            <a:cs typeface="B Zar" pitchFamily="2" charset="-78"/>
          </a:endParaRPr>
        </a:p>
      </dgm:t>
    </dgm:pt>
    <dgm:pt modelId="{AD017509-6909-484A-8D51-17384A21C15B}" type="parTrans" cxnId="{03C731A8-9835-443F-BEE1-A701D7AC8A4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2FA0329-C863-47FF-9E14-B9953EE0640E}" type="sibTrans" cxnId="{03C731A8-9835-443F-BEE1-A701D7AC8A4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8D03EEE-DB82-471E-94D9-FFE4F101FA28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نظریة </a:t>
          </a:r>
          <a:r>
            <a:rPr lang="fa-IR" dirty="0" smtClean="0">
              <a:cs typeface="B Zar" pitchFamily="2" charset="-78"/>
            </a:rPr>
            <a:t>انتخاب در </a:t>
          </a:r>
          <a:r>
            <a:rPr lang="fa-IR" dirty="0" smtClean="0">
              <a:cs typeface="B Zar" pitchFamily="2" charset="-78"/>
            </a:rPr>
            <a:t>حوزة </a:t>
          </a:r>
          <a:r>
            <a:rPr lang="fa-IR" dirty="0" smtClean="0">
              <a:cs typeface="B Zar" pitchFamily="2" charset="-78"/>
            </a:rPr>
            <a:t>اقتصاد مالی در تلاش است بخش نظام‌مند رفتار افراد را در انتخاب از میان گزینه‌های مصرف (سرمایه‌گذاری) توضیح دهد. </a:t>
          </a:r>
          <a:endParaRPr lang="en-US" dirty="0">
            <a:cs typeface="B Zar" pitchFamily="2" charset="-78"/>
          </a:endParaRPr>
        </a:p>
      </dgm:t>
    </dgm:pt>
    <dgm:pt modelId="{DC46DA2D-FBF7-4104-90B5-78DDA5198E7A}" type="parTrans" cxnId="{CF448364-73AC-4F2B-A8AF-8D3BF991417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4831126-8064-45E7-B27A-8E002C7786EA}" type="sibTrans" cxnId="{CF448364-73AC-4F2B-A8AF-8D3BF991417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804D084-D552-4468-B681-BC19A0974D1B}" type="pres">
      <dgm:prSet presAssocID="{F1631A43-64D3-4E58-9757-041F4B5C2C8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30FC32-6600-41C9-B6AF-09857DDF4B45}" type="pres">
      <dgm:prSet presAssocID="{18AF97ED-274C-405F-BE07-40DAB7B2BC51}" presName="composite" presStyleCnt="0"/>
      <dgm:spPr/>
    </dgm:pt>
    <dgm:pt modelId="{8B132A9C-737A-4554-B911-4EC370902BD8}" type="pres">
      <dgm:prSet presAssocID="{18AF97ED-274C-405F-BE07-40DAB7B2BC51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F50D15-79BC-488C-9B81-6C83EEE97396}" type="pres">
      <dgm:prSet presAssocID="{18AF97ED-274C-405F-BE07-40DAB7B2BC51}" presName="parSh" presStyleLbl="node1" presStyleIdx="0" presStyleCnt="1"/>
      <dgm:spPr/>
      <dgm:t>
        <a:bodyPr/>
        <a:lstStyle/>
        <a:p>
          <a:endParaRPr lang="en-US"/>
        </a:p>
      </dgm:t>
    </dgm:pt>
    <dgm:pt modelId="{0F9C607F-DF16-4D72-90B8-41BE7511D9EE}" type="pres">
      <dgm:prSet presAssocID="{18AF97ED-274C-405F-BE07-40DAB7B2BC51}" presName="desTx" presStyleLbl="fgAcc1" presStyleIdx="0" presStyleCnt="1">
        <dgm:presLayoutVars>
          <dgm:bulletEnabled val="1"/>
        </dgm:presLayoutVars>
      </dgm:prSet>
      <dgm:spPr>
        <a:prstGeom prst="doubleWave">
          <a:avLst/>
        </a:prstGeom>
      </dgm:spPr>
      <dgm:t>
        <a:bodyPr/>
        <a:lstStyle/>
        <a:p>
          <a:endParaRPr lang="en-US"/>
        </a:p>
      </dgm:t>
    </dgm:pt>
  </dgm:ptLst>
  <dgm:cxnLst>
    <dgm:cxn modelId="{CF448364-73AC-4F2B-A8AF-8D3BF9914175}" srcId="{18AF97ED-274C-405F-BE07-40DAB7B2BC51}" destId="{18D03EEE-DB82-471E-94D9-FFE4F101FA28}" srcOrd="1" destOrd="0" parTransId="{DC46DA2D-FBF7-4104-90B5-78DDA5198E7A}" sibTransId="{84831126-8064-45E7-B27A-8E002C7786EA}"/>
    <dgm:cxn modelId="{03C731A8-9835-443F-BEE1-A701D7AC8A4C}" srcId="{18AF97ED-274C-405F-BE07-40DAB7B2BC51}" destId="{4332342A-FD3A-4268-9D22-AB529CD7005A}" srcOrd="0" destOrd="0" parTransId="{AD017509-6909-484A-8D51-17384A21C15B}" sibTransId="{12FA0329-C863-47FF-9E14-B9953EE0640E}"/>
    <dgm:cxn modelId="{88C1E434-D58A-4ED8-9B53-C75851ECBE35}" type="presOf" srcId="{18D03EEE-DB82-471E-94D9-FFE4F101FA28}" destId="{0F9C607F-DF16-4D72-90B8-41BE7511D9EE}" srcOrd="0" destOrd="1" presId="urn:microsoft.com/office/officeart/2005/8/layout/process3"/>
    <dgm:cxn modelId="{D929A52D-3948-4C0F-9D93-35C1AD609042}" srcId="{F1631A43-64D3-4E58-9757-041F4B5C2C85}" destId="{18AF97ED-274C-405F-BE07-40DAB7B2BC51}" srcOrd="0" destOrd="0" parTransId="{5FCF1B50-23E0-4F3F-905D-ACA81AB9FA20}" sibTransId="{7AD91E82-E393-4C96-A34F-6991C7709F8C}"/>
    <dgm:cxn modelId="{490D8438-7825-4958-8F4D-D450C6A0387C}" type="presOf" srcId="{4332342A-FD3A-4268-9D22-AB529CD7005A}" destId="{0F9C607F-DF16-4D72-90B8-41BE7511D9EE}" srcOrd="0" destOrd="0" presId="urn:microsoft.com/office/officeart/2005/8/layout/process3"/>
    <dgm:cxn modelId="{24C3D7FC-0826-4238-88AE-AF6473E7BCD7}" type="presOf" srcId="{18AF97ED-274C-405F-BE07-40DAB7B2BC51}" destId="{40F50D15-79BC-488C-9B81-6C83EEE97396}" srcOrd="1" destOrd="0" presId="urn:microsoft.com/office/officeart/2005/8/layout/process3"/>
    <dgm:cxn modelId="{675104DE-FCA8-4313-9441-C2B864BDAC52}" type="presOf" srcId="{18AF97ED-274C-405F-BE07-40DAB7B2BC51}" destId="{8B132A9C-737A-4554-B911-4EC370902BD8}" srcOrd="0" destOrd="0" presId="urn:microsoft.com/office/officeart/2005/8/layout/process3"/>
    <dgm:cxn modelId="{BC03981B-9870-4EB0-81CF-E5BFAB755FB2}" type="presOf" srcId="{F1631A43-64D3-4E58-9757-041F4B5C2C85}" destId="{7804D084-D552-4468-B681-BC19A0974D1B}" srcOrd="0" destOrd="0" presId="urn:microsoft.com/office/officeart/2005/8/layout/process3"/>
    <dgm:cxn modelId="{8F68B7E1-3343-4965-AA6A-72E73B5140F7}" type="presParOf" srcId="{7804D084-D552-4468-B681-BC19A0974D1B}" destId="{CD30FC32-6600-41C9-B6AF-09857DDF4B45}" srcOrd="0" destOrd="0" presId="urn:microsoft.com/office/officeart/2005/8/layout/process3"/>
    <dgm:cxn modelId="{D5E05508-26A7-4621-945E-0ABD4217E60F}" type="presParOf" srcId="{CD30FC32-6600-41C9-B6AF-09857DDF4B45}" destId="{8B132A9C-737A-4554-B911-4EC370902BD8}" srcOrd="0" destOrd="0" presId="urn:microsoft.com/office/officeart/2005/8/layout/process3"/>
    <dgm:cxn modelId="{4A6FB74B-7F12-4EC2-90C0-1D5706300311}" type="presParOf" srcId="{CD30FC32-6600-41C9-B6AF-09857DDF4B45}" destId="{40F50D15-79BC-488C-9B81-6C83EEE97396}" srcOrd="1" destOrd="0" presId="urn:microsoft.com/office/officeart/2005/8/layout/process3"/>
    <dgm:cxn modelId="{77FE407C-ECAF-4EA5-BCAE-596A6C671144}" type="presParOf" srcId="{CD30FC32-6600-41C9-B6AF-09857DDF4B45}" destId="{0F9C607F-DF16-4D72-90B8-41BE7511D9EE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54F8114-C8A9-4BC9-A845-9928970A6F0F}" type="doc">
      <dgm:prSet loTypeId="urn:microsoft.com/office/officeart/2005/8/layout/equation2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DFCCDD8D-4641-4F34-927D-63DC5E5EFEC4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5 </a:t>
          </a:r>
          <a:r>
            <a:rPr lang="fa-IR" dirty="0" smtClean="0">
              <a:cs typeface="B Zar" pitchFamily="2" charset="-78"/>
            </a:rPr>
            <a:t>قاعدة </a:t>
          </a:r>
          <a:r>
            <a:rPr lang="fa-IR" dirty="0" smtClean="0">
              <a:cs typeface="B Zar" pitchFamily="2" charset="-78"/>
            </a:rPr>
            <a:t>مطلوبیت کاردینال</a:t>
          </a:r>
          <a:endParaRPr lang="en-US" dirty="0">
            <a:cs typeface="B Zar" pitchFamily="2" charset="-78"/>
          </a:endParaRPr>
        </a:p>
      </dgm:t>
    </dgm:pt>
    <dgm:pt modelId="{901CD863-9839-4FFA-80BD-C9CE6A98F2F2}" type="parTrans" cxnId="{27F0D991-9175-48DD-B483-5048DD35490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8107D76-E6B5-404A-8F1A-4B70D1EDA8C1}" type="sibTrans" cxnId="{27F0D991-9175-48DD-B483-5048DD35490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87432D5-CFD6-43D8-8662-414983B7FF50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اقناع‌ناپذیری</a:t>
          </a:r>
          <a:endParaRPr lang="en-US" dirty="0">
            <a:cs typeface="B Zar" pitchFamily="2" charset="-78"/>
          </a:endParaRPr>
        </a:p>
      </dgm:t>
    </dgm:pt>
    <dgm:pt modelId="{092AD56A-4119-4044-A1EA-F231627AA37C}" type="parTrans" cxnId="{17E4B47F-599B-4612-83BC-DE459777A0A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5096E5C-9E39-4510-B763-7EC9A1482E68}" type="sibTrans" cxnId="{17E4B47F-599B-4612-83BC-DE459777A0A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BC00AC0-FF35-4941-ADF6-A0B0FE983B1C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قضیة </a:t>
          </a:r>
          <a:r>
            <a:rPr lang="fa-IR" dirty="0" smtClean="0">
              <a:cs typeface="B Zar" pitchFamily="2" charset="-78"/>
            </a:rPr>
            <a:t>مطلوبیت موردانتظار</a:t>
          </a:r>
          <a:endParaRPr lang="en-US" dirty="0">
            <a:cs typeface="B Zar" pitchFamily="2" charset="-78"/>
          </a:endParaRPr>
        </a:p>
      </dgm:t>
    </dgm:pt>
    <dgm:pt modelId="{A809B481-E861-46F8-877A-B0D641B1DA34}" type="parTrans" cxnId="{111C4084-DEE7-4734-895E-A31DB76FE9E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CE1A549-DD18-4BD0-98F0-B75AB6BFF4BD}" type="sibTrans" cxnId="{111C4084-DEE7-4734-895E-A31DB76FE9E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BEA2FF4-B9AD-4324-8C53-9BB7887013DE}" type="pres">
      <dgm:prSet presAssocID="{C54F8114-C8A9-4BC9-A845-9928970A6F0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6C3C17B-EB9F-40F1-B458-2D90E89376B9}" type="pres">
      <dgm:prSet presAssocID="{C54F8114-C8A9-4BC9-A845-9928970A6F0F}" presName="vNodes" presStyleCnt="0"/>
      <dgm:spPr/>
    </dgm:pt>
    <dgm:pt modelId="{663246C9-A6B7-44F0-A8ED-20953F1B0421}" type="pres">
      <dgm:prSet presAssocID="{DFCCDD8D-4641-4F34-927D-63DC5E5EFEC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6F6E38-B68C-47DC-A1C9-53B2A70D2723}" type="pres">
      <dgm:prSet presAssocID="{38107D76-E6B5-404A-8F1A-4B70D1EDA8C1}" presName="spacerT" presStyleCnt="0"/>
      <dgm:spPr/>
    </dgm:pt>
    <dgm:pt modelId="{15CA317A-1005-4BF5-9499-E3C33915327F}" type="pres">
      <dgm:prSet presAssocID="{38107D76-E6B5-404A-8F1A-4B70D1EDA8C1}" presName="sibTrans" presStyleLbl="sibTrans2D1" presStyleIdx="0" presStyleCnt="2"/>
      <dgm:spPr/>
      <dgm:t>
        <a:bodyPr/>
        <a:lstStyle/>
        <a:p>
          <a:endParaRPr lang="en-US"/>
        </a:p>
      </dgm:t>
    </dgm:pt>
    <dgm:pt modelId="{8DF58C90-5D97-4FC7-8FCA-AD96EF59AB33}" type="pres">
      <dgm:prSet presAssocID="{38107D76-E6B5-404A-8F1A-4B70D1EDA8C1}" presName="spacerB" presStyleCnt="0"/>
      <dgm:spPr/>
    </dgm:pt>
    <dgm:pt modelId="{2270522B-5128-4D23-BABA-A831D847176C}" type="pres">
      <dgm:prSet presAssocID="{F87432D5-CFD6-43D8-8662-414983B7FF5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B8EE79-E5F8-45CC-A846-D650639F0999}" type="pres">
      <dgm:prSet presAssocID="{C54F8114-C8A9-4BC9-A845-9928970A6F0F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FD80E9C3-9BFC-4000-8513-D138D76FE97C}" type="pres">
      <dgm:prSet presAssocID="{C54F8114-C8A9-4BC9-A845-9928970A6F0F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AFEFD6DC-A77B-4BFD-90E0-DC9FA61638ED}" type="pres">
      <dgm:prSet presAssocID="{C54F8114-C8A9-4BC9-A845-9928970A6F0F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FB4BF2-09D4-4DFF-9DE1-FA00EC902D9D}" type="presOf" srcId="{DFCCDD8D-4641-4F34-927D-63DC5E5EFEC4}" destId="{663246C9-A6B7-44F0-A8ED-20953F1B0421}" srcOrd="0" destOrd="0" presId="urn:microsoft.com/office/officeart/2005/8/layout/equation2"/>
    <dgm:cxn modelId="{111C4084-DEE7-4734-895E-A31DB76FE9EE}" srcId="{C54F8114-C8A9-4BC9-A845-9928970A6F0F}" destId="{0BC00AC0-FF35-4941-ADF6-A0B0FE983B1C}" srcOrd="2" destOrd="0" parTransId="{A809B481-E861-46F8-877A-B0D641B1DA34}" sibTransId="{1CE1A549-DD18-4BD0-98F0-B75AB6BFF4BD}"/>
    <dgm:cxn modelId="{17E4B47F-599B-4612-83BC-DE459777A0AC}" srcId="{C54F8114-C8A9-4BC9-A845-9928970A6F0F}" destId="{F87432D5-CFD6-43D8-8662-414983B7FF50}" srcOrd="1" destOrd="0" parTransId="{092AD56A-4119-4044-A1EA-F231627AA37C}" sibTransId="{85096E5C-9E39-4510-B763-7EC9A1482E68}"/>
    <dgm:cxn modelId="{33408292-9180-44F0-B534-7A1DA576D64D}" type="presOf" srcId="{85096E5C-9E39-4510-B763-7EC9A1482E68}" destId="{FD80E9C3-9BFC-4000-8513-D138D76FE97C}" srcOrd="1" destOrd="0" presId="urn:microsoft.com/office/officeart/2005/8/layout/equation2"/>
    <dgm:cxn modelId="{27F0D991-9175-48DD-B483-5048DD354904}" srcId="{C54F8114-C8A9-4BC9-A845-9928970A6F0F}" destId="{DFCCDD8D-4641-4F34-927D-63DC5E5EFEC4}" srcOrd="0" destOrd="0" parTransId="{901CD863-9839-4FFA-80BD-C9CE6A98F2F2}" sibTransId="{38107D76-E6B5-404A-8F1A-4B70D1EDA8C1}"/>
    <dgm:cxn modelId="{DEA1B8E3-3384-4E97-8F22-9FA27CF0F13F}" type="presOf" srcId="{85096E5C-9E39-4510-B763-7EC9A1482E68}" destId="{04B8EE79-E5F8-45CC-A846-D650639F0999}" srcOrd="0" destOrd="0" presId="urn:microsoft.com/office/officeart/2005/8/layout/equation2"/>
    <dgm:cxn modelId="{95757215-4023-44F7-A89C-34EAC4096A05}" type="presOf" srcId="{F87432D5-CFD6-43D8-8662-414983B7FF50}" destId="{2270522B-5128-4D23-BABA-A831D847176C}" srcOrd="0" destOrd="0" presId="urn:microsoft.com/office/officeart/2005/8/layout/equation2"/>
    <dgm:cxn modelId="{5D055609-0C69-4A82-A36C-BF0CF189C063}" type="presOf" srcId="{C54F8114-C8A9-4BC9-A845-9928970A6F0F}" destId="{ABEA2FF4-B9AD-4324-8C53-9BB7887013DE}" srcOrd="0" destOrd="0" presId="urn:microsoft.com/office/officeart/2005/8/layout/equation2"/>
    <dgm:cxn modelId="{778B70BA-A4C6-4B0D-A5F7-CE1FE6B38192}" type="presOf" srcId="{0BC00AC0-FF35-4941-ADF6-A0B0FE983B1C}" destId="{AFEFD6DC-A77B-4BFD-90E0-DC9FA61638ED}" srcOrd="0" destOrd="0" presId="urn:microsoft.com/office/officeart/2005/8/layout/equation2"/>
    <dgm:cxn modelId="{0F15E37C-B512-4877-88F3-51707B0862BC}" type="presOf" srcId="{38107D76-E6B5-404A-8F1A-4B70D1EDA8C1}" destId="{15CA317A-1005-4BF5-9499-E3C33915327F}" srcOrd="0" destOrd="0" presId="urn:microsoft.com/office/officeart/2005/8/layout/equation2"/>
    <dgm:cxn modelId="{F63FF765-4A38-466A-855C-31F91E81EEEA}" type="presParOf" srcId="{ABEA2FF4-B9AD-4324-8C53-9BB7887013DE}" destId="{36C3C17B-EB9F-40F1-B458-2D90E89376B9}" srcOrd="0" destOrd="0" presId="urn:microsoft.com/office/officeart/2005/8/layout/equation2"/>
    <dgm:cxn modelId="{047DAFD9-9644-45FC-8417-ECB5DF013618}" type="presParOf" srcId="{36C3C17B-EB9F-40F1-B458-2D90E89376B9}" destId="{663246C9-A6B7-44F0-A8ED-20953F1B0421}" srcOrd="0" destOrd="0" presId="urn:microsoft.com/office/officeart/2005/8/layout/equation2"/>
    <dgm:cxn modelId="{B1F1BCA0-1231-4585-8154-43784250D371}" type="presParOf" srcId="{36C3C17B-EB9F-40F1-B458-2D90E89376B9}" destId="{B36F6E38-B68C-47DC-A1C9-53B2A70D2723}" srcOrd="1" destOrd="0" presId="urn:microsoft.com/office/officeart/2005/8/layout/equation2"/>
    <dgm:cxn modelId="{C47C0165-2903-47BB-A448-5C2CC012D7B4}" type="presParOf" srcId="{36C3C17B-EB9F-40F1-B458-2D90E89376B9}" destId="{15CA317A-1005-4BF5-9499-E3C33915327F}" srcOrd="2" destOrd="0" presId="urn:microsoft.com/office/officeart/2005/8/layout/equation2"/>
    <dgm:cxn modelId="{9AF321F3-425B-4311-B04F-2F6DAB35DF98}" type="presParOf" srcId="{36C3C17B-EB9F-40F1-B458-2D90E89376B9}" destId="{8DF58C90-5D97-4FC7-8FCA-AD96EF59AB33}" srcOrd="3" destOrd="0" presId="urn:microsoft.com/office/officeart/2005/8/layout/equation2"/>
    <dgm:cxn modelId="{31AB09FA-F83E-46DE-947E-EAE746765F21}" type="presParOf" srcId="{36C3C17B-EB9F-40F1-B458-2D90E89376B9}" destId="{2270522B-5128-4D23-BABA-A831D847176C}" srcOrd="4" destOrd="0" presId="urn:microsoft.com/office/officeart/2005/8/layout/equation2"/>
    <dgm:cxn modelId="{9AFD7D4B-E1A4-4D18-B5B9-FB3407EE08EB}" type="presParOf" srcId="{ABEA2FF4-B9AD-4324-8C53-9BB7887013DE}" destId="{04B8EE79-E5F8-45CC-A846-D650639F0999}" srcOrd="1" destOrd="0" presId="urn:microsoft.com/office/officeart/2005/8/layout/equation2"/>
    <dgm:cxn modelId="{BBCFABF0-32F5-4ECC-8224-506F8B7E9FA5}" type="presParOf" srcId="{04B8EE79-E5F8-45CC-A846-D650639F0999}" destId="{FD80E9C3-9BFC-4000-8513-D138D76FE97C}" srcOrd="0" destOrd="0" presId="urn:microsoft.com/office/officeart/2005/8/layout/equation2"/>
    <dgm:cxn modelId="{07D2CE90-A45C-4A48-A85B-5413BB698830}" type="presParOf" srcId="{ABEA2FF4-B9AD-4324-8C53-9BB7887013DE}" destId="{AFEFD6DC-A77B-4BFD-90E0-DC9FA61638ED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641A4F9-C745-484F-9FA3-CD36897B9C8F}" type="doc">
      <dgm:prSet loTypeId="urn:microsoft.com/office/officeart/2005/8/layout/hList3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A50FB305-C36E-4E81-92D5-9609DC2076A9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تابع مطلوبیت باید دارای ویژگی‌های زیر باشد:</a:t>
          </a:r>
          <a:endParaRPr lang="en-US" dirty="0">
            <a:cs typeface="B Zar" pitchFamily="2" charset="-78"/>
          </a:endParaRPr>
        </a:p>
      </dgm:t>
    </dgm:pt>
    <dgm:pt modelId="{AAAED3F1-310B-4C14-828E-913BD349ADD8}" type="parTrans" cxnId="{C8B94D28-44A5-4AE9-B316-85CC7365B1F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3CBB1E2-C0C8-47D4-8CA2-7598F8AD4F28}" type="sibTrans" cxnId="{C8B94D28-44A5-4AE9-B316-85CC7365B1F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3749228-74AD-4C78-A764-0D0247FD8022}">
      <dgm:prSet custT="1"/>
      <dgm:spPr/>
      <dgm:t>
        <a:bodyPr/>
        <a:lstStyle/>
        <a:p>
          <a:pPr rtl="1"/>
          <a:r>
            <a:rPr lang="fa-IR" sz="3200" dirty="0" smtClean="0">
              <a:cs typeface="B Zar" pitchFamily="2" charset="-78"/>
            </a:rPr>
            <a:t>حافظ ترتیب ترجیحات باشد.</a:t>
          </a:r>
          <a:endParaRPr lang="en-US" sz="3200" dirty="0">
            <a:cs typeface="B Zar" pitchFamily="2" charset="-78"/>
          </a:endParaRPr>
        </a:p>
      </dgm:t>
    </dgm:pt>
    <dgm:pt modelId="{EADF3D01-1EB6-40B5-978C-ADFB228D5F03}" type="parTrans" cxnId="{994D2AF5-9427-4770-BCD2-DAD02504A6A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8E11016-3825-4CEF-BA9A-B2B52C28E7D6}" type="sibTrans" cxnId="{994D2AF5-9427-4770-BCD2-DAD02504A6A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30C572A-2B94-40B3-8003-08DF35257713}">
      <dgm:prSet custT="1"/>
      <dgm:spPr/>
      <dgm:t>
        <a:bodyPr/>
        <a:lstStyle/>
        <a:p>
          <a:pPr rtl="1"/>
          <a:r>
            <a:rPr lang="fa-IR" sz="3200" dirty="0" smtClean="0">
              <a:cs typeface="B Zar" pitchFamily="2" charset="-78"/>
            </a:rPr>
            <a:t>بتوان با آن ترکیب‌های گزینه‌های ریسکی را رتبه‌بندی کرد.</a:t>
          </a:r>
          <a:endParaRPr lang="en-US" sz="3200" dirty="0">
            <a:cs typeface="B Zar" pitchFamily="2" charset="-78"/>
          </a:endParaRPr>
        </a:p>
      </dgm:t>
    </dgm:pt>
    <dgm:pt modelId="{66DDB458-9E1B-4350-8E85-91222AC3BEEC}" type="parTrans" cxnId="{4B7A6916-3E52-4E77-B8C3-6221A21BDAE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0EC554E-503C-4611-94DE-CF17B30F2DCE}" type="sibTrans" cxnId="{4B7A6916-3E52-4E77-B8C3-6221A21BDAE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CE55D8A-EA30-45CF-93BC-B71E0D041AD8}" type="pres">
      <dgm:prSet presAssocID="{3641A4F9-C745-484F-9FA3-CD36897B9C8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6E343E-BCF6-4E44-915A-9A0AEEE5B48F}" type="pres">
      <dgm:prSet presAssocID="{A50FB305-C36E-4E81-92D5-9609DC2076A9}" presName="roof" presStyleLbl="dkBgShp" presStyleIdx="0" presStyleCnt="2"/>
      <dgm:spPr/>
      <dgm:t>
        <a:bodyPr/>
        <a:lstStyle/>
        <a:p>
          <a:endParaRPr lang="en-US"/>
        </a:p>
      </dgm:t>
    </dgm:pt>
    <dgm:pt modelId="{8974592C-5983-492D-9340-4A4482E682A3}" type="pres">
      <dgm:prSet presAssocID="{A50FB305-C36E-4E81-92D5-9609DC2076A9}" presName="pillars" presStyleCnt="0"/>
      <dgm:spPr/>
    </dgm:pt>
    <dgm:pt modelId="{E3A9B658-50E1-44C4-A5B9-316E5074C52B}" type="pres">
      <dgm:prSet presAssocID="{A50FB305-C36E-4E81-92D5-9609DC2076A9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9D72A5-BD1F-4B8C-8E50-19195BE39AB0}" type="pres">
      <dgm:prSet presAssocID="{E30C572A-2B94-40B3-8003-08DF35257713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18402A-A58C-4175-AED8-1B7DD5C255B1}" type="pres">
      <dgm:prSet presAssocID="{A50FB305-C36E-4E81-92D5-9609DC2076A9}" presName="base" presStyleLbl="dkBgShp" presStyleIdx="1" presStyleCnt="2"/>
      <dgm:spPr/>
    </dgm:pt>
  </dgm:ptLst>
  <dgm:cxnLst>
    <dgm:cxn modelId="{6620908B-8761-4FC7-BE2C-C3985A7BFED6}" type="presOf" srcId="{23749228-74AD-4C78-A764-0D0247FD8022}" destId="{E3A9B658-50E1-44C4-A5B9-316E5074C52B}" srcOrd="0" destOrd="0" presId="urn:microsoft.com/office/officeart/2005/8/layout/hList3"/>
    <dgm:cxn modelId="{C847E441-11FB-42FD-8A6F-547AB462B787}" type="presOf" srcId="{3641A4F9-C745-484F-9FA3-CD36897B9C8F}" destId="{DCE55D8A-EA30-45CF-93BC-B71E0D041AD8}" srcOrd="0" destOrd="0" presId="urn:microsoft.com/office/officeart/2005/8/layout/hList3"/>
    <dgm:cxn modelId="{67BF14D1-B537-4782-A764-E1F7B9F42F38}" type="presOf" srcId="{E30C572A-2B94-40B3-8003-08DF35257713}" destId="{549D72A5-BD1F-4B8C-8E50-19195BE39AB0}" srcOrd="0" destOrd="0" presId="urn:microsoft.com/office/officeart/2005/8/layout/hList3"/>
    <dgm:cxn modelId="{4B7A6916-3E52-4E77-B8C3-6221A21BDAED}" srcId="{A50FB305-C36E-4E81-92D5-9609DC2076A9}" destId="{E30C572A-2B94-40B3-8003-08DF35257713}" srcOrd="1" destOrd="0" parTransId="{66DDB458-9E1B-4350-8E85-91222AC3BEEC}" sibTransId="{40EC554E-503C-4611-94DE-CF17B30F2DCE}"/>
    <dgm:cxn modelId="{51446FF6-059F-4003-BBB0-6BCB36CA38F5}" type="presOf" srcId="{A50FB305-C36E-4E81-92D5-9609DC2076A9}" destId="{646E343E-BCF6-4E44-915A-9A0AEEE5B48F}" srcOrd="0" destOrd="0" presId="urn:microsoft.com/office/officeart/2005/8/layout/hList3"/>
    <dgm:cxn modelId="{994D2AF5-9427-4770-BCD2-DAD02504A6AD}" srcId="{A50FB305-C36E-4E81-92D5-9609DC2076A9}" destId="{23749228-74AD-4C78-A764-0D0247FD8022}" srcOrd="0" destOrd="0" parTransId="{EADF3D01-1EB6-40B5-978C-ADFB228D5F03}" sibTransId="{18E11016-3825-4CEF-BA9A-B2B52C28E7D6}"/>
    <dgm:cxn modelId="{C8B94D28-44A5-4AE9-B316-85CC7365B1F0}" srcId="{3641A4F9-C745-484F-9FA3-CD36897B9C8F}" destId="{A50FB305-C36E-4E81-92D5-9609DC2076A9}" srcOrd="0" destOrd="0" parTransId="{AAAED3F1-310B-4C14-828E-913BD349ADD8}" sibTransId="{63CBB1E2-C0C8-47D4-8CA2-7598F8AD4F28}"/>
    <dgm:cxn modelId="{C3654F95-9126-4A71-9B12-334815D18084}" type="presParOf" srcId="{DCE55D8A-EA30-45CF-93BC-B71E0D041AD8}" destId="{646E343E-BCF6-4E44-915A-9A0AEEE5B48F}" srcOrd="0" destOrd="0" presId="urn:microsoft.com/office/officeart/2005/8/layout/hList3"/>
    <dgm:cxn modelId="{2F97483D-4CA7-4313-970E-E652FD8E6F6F}" type="presParOf" srcId="{DCE55D8A-EA30-45CF-93BC-B71E0D041AD8}" destId="{8974592C-5983-492D-9340-4A4482E682A3}" srcOrd="1" destOrd="0" presId="urn:microsoft.com/office/officeart/2005/8/layout/hList3"/>
    <dgm:cxn modelId="{889ADAE1-2CCC-4522-A392-AE9C8783FB4C}" type="presParOf" srcId="{8974592C-5983-492D-9340-4A4482E682A3}" destId="{E3A9B658-50E1-44C4-A5B9-316E5074C52B}" srcOrd="0" destOrd="0" presId="urn:microsoft.com/office/officeart/2005/8/layout/hList3"/>
    <dgm:cxn modelId="{345C8344-3845-4A22-AF7F-14B0D710A5B6}" type="presParOf" srcId="{8974592C-5983-492D-9340-4A4482E682A3}" destId="{549D72A5-BD1F-4B8C-8E50-19195BE39AB0}" srcOrd="1" destOrd="0" presId="urn:microsoft.com/office/officeart/2005/8/layout/hList3"/>
    <dgm:cxn modelId="{6394372C-5F82-4E06-8DCA-5AEEE96D9B1F}" type="presParOf" srcId="{DCE55D8A-EA30-45CF-93BC-B71E0D041AD8}" destId="{8318402A-A58C-4175-AED8-1B7DD5C255B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52E9B25-E17F-492C-B9C0-E212FCB4FB47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B61CF1-2ACB-49AA-81A8-1C532F782F5D}">
      <dgm:prSet/>
      <dgm:spPr/>
      <dgm:t>
        <a:bodyPr/>
        <a:lstStyle/>
        <a:p>
          <a:pPr algn="ctr" rtl="1"/>
          <a:r>
            <a:rPr lang="fa-IR" dirty="0" smtClean="0"/>
            <a:t>ملاحظات</a:t>
          </a:r>
          <a:endParaRPr lang="en-US" dirty="0"/>
        </a:p>
      </dgm:t>
    </dgm:pt>
    <dgm:pt modelId="{FDCBB85E-9AB8-4A31-BD00-1CFC0D12265D}" type="parTrans" cxnId="{2769904D-8E58-433F-AEE3-1994BC97CCB8}">
      <dgm:prSet/>
      <dgm:spPr/>
      <dgm:t>
        <a:bodyPr/>
        <a:lstStyle/>
        <a:p>
          <a:endParaRPr lang="en-US"/>
        </a:p>
      </dgm:t>
    </dgm:pt>
    <dgm:pt modelId="{546DCC15-1DF1-4A7C-96EC-B588CD241B2F}" type="sibTrans" cxnId="{2769904D-8E58-433F-AEE3-1994BC97CCB8}">
      <dgm:prSet/>
      <dgm:spPr/>
      <dgm:t>
        <a:bodyPr/>
        <a:lstStyle/>
        <a:p>
          <a:endParaRPr lang="en-US"/>
        </a:p>
      </dgm:t>
    </dgm:pt>
    <dgm:pt modelId="{A0F3706B-AE0C-475B-8024-486F338EA6F4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تابع مطلوبیت هر فرد منحصر به خود اوست.</a:t>
          </a:r>
          <a:endParaRPr lang="en-US" dirty="0">
            <a:cs typeface="B Zar" pitchFamily="2" charset="-78"/>
          </a:endParaRPr>
        </a:p>
      </dgm:t>
    </dgm:pt>
    <dgm:pt modelId="{C8DCD867-4BEC-4265-BC67-B9E1B2CC23DC}" type="parTrans" cxnId="{4A3B9247-5577-4498-9AE6-6EF9DE05C91B}">
      <dgm:prSet/>
      <dgm:spPr/>
      <dgm:t>
        <a:bodyPr/>
        <a:lstStyle/>
        <a:p>
          <a:endParaRPr lang="en-US"/>
        </a:p>
      </dgm:t>
    </dgm:pt>
    <dgm:pt modelId="{2185DEDB-FABA-4B55-8483-BFD377E6BD13}" type="sibTrans" cxnId="{4A3B9247-5577-4498-9AE6-6EF9DE05C91B}">
      <dgm:prSet/>
      <dgm:spPr/>
      <dgm:t>
        <a:bodyPr/>
        <a:lstStyle/>
        <a:p>
          <a:endParaRPr lang="en-US"/>
        </a:p>
      </dgm:t>
    </dgm:pt>
    <dgm:pt modelId="{338003AB-2648-4901-9884-48D38D364C25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هیچ راهی برای </a:t>
          </a:r>
          <a:r>
            <a:rPr lang="fa-IR" dirty="0" smtClean="0">
              <a:cs typeface="B Zar" pitchFamily="2" charset="-78"/>
            </a:rPr>
            <a:t>مقایسة </a:t>
          </a:r>
          <a:r>
            <a:rPr lang="fa-IR" dirty="0" smtClean="0">
              <a:cs typeface="B Zar" pitchFamily="2" charset="-78"/>
            </a:rPr>
            <a:t>تابع مطلوبیت افراد موجود نیست.</a:t>
          </a:r>
          <a:endParaRPr lang="en-US" dirty="0">
            <a:cs typeface="B Zar" pitchFamily="2" charset="-78"/>
          </a:endParaRPr>
        </a:p>
      </dgm:t>
    </dgm:pt>
    <dgm:pt modelId="{8664C122-B596-4BD6-9767-7456AC1C52C9}" type="parTrans" cxnId="{0E6F63EE-E093-46F4-B071-565639C9ED5B}">
      <dgm:prSet/>
      <dgm:spPr/>
      <dgm:t>
        <a:bodyPr/>
        <a:lstStyle/>
        <a:p>
          <a:endParaRPr lang="en-US"/>
        </a:p>
      </dgm:t>
    </dgm:pt>
    <dgm:pt modelId="{D4065104-A085-4AC2-860E-87B16405B2D0}" type="sibTrans" cxnId="{0E6F63EE-E093-46F4-B071-565639C9ED5B}">
      <dgm:prSet/>
      <dgm:spPr/>
      <dgm:t>
        <a:bodyPr/>
        <a:lstStyle/>
        <a:p>
          <a:endParaRPr lang="en-US"/>
        </a:p>
      </dgm:t>
    </dgm:pt>
    <dgm:pt modelId="{C8C3EF6D-FA48-4851-9729-23EC47950391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مقایسة </a:t>
          </a:r>
          <a:r>
            <a:rPr lang="fa-IR" dirty="0" smtClean="0">
              <a:cs typeface="B Zar" pitchFamily="2" charset="-78"/>
            </a:rPr>
            <a:t>مطلوبیت افراد امکان‌پذیر نیست.</a:t>
          </a:r>
          <a:endParaRPr lang="en-US" dirty="0">
            <a:cs typeface="B Zar" pitchFamily="2" charset="-78"/>
          </a:endParaRPr>
        </a:p>
      </dgm:t>
    </dgm:pt>
    <dgm:pt modelId="{ED70CFC6-A099-41CE-9741-C36FEBD98396}" type="parTrans" cxnId="{E310BD59-975B-4A5C-BFE0-968D419A3335}">
      <dgm:prSet/>
      <dgm:spPr/>
      <dgm:t>
        <a:bodyPr/>
        <a:lstStyle/>
        <a:p>
          <a:endParaRPr lang="en-US"/>
        </a:p>
      </dgm:t>
    </dgm:pt>
    <dgm:pt modelId="{DC624166-65B5-437E-9C13-9AF8CD6AC3B9}" type="sibTrans" cxnId="{E310BD59-975B-4A5C-BFE0-968D419A3335}">
      <dgm:prSet/>
      <dgm:spPr/>
      <dgm:t>
        <a:bodyPr/>
        <a:lstStyle/>
        <a:p>
          <a:endParaRPr lang="en-US"/>
        </a:p>
      </dgm:t>
    </dgm:pt>
    <dgm:pt modelId="{30D27E61-6028-463B-8187-1F3F70353B90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اگر به دو نفر یک میلیون تومان بدهید، هیچ راهی نیست که نشان دهد کدامیک خوشحال‌ترند.</a:t>
          </a:r>
          <a:endParaRPr lang="en-US" dirty="0">
            <a:cs typeface="B Zar" pitchFamily="2" charset="-78"/>
          </a:endParaRPr>
        </a:p>
      </dgm:t>
    </dgm:pt>
    <dgm:pt modelId="{4B56471E-C85C-414E-9EF2-17800E9D22DF}" type="parTrans" cxnId="{2BB38E20-3367-4174-B1F5-95610B0AE2F7}">
      <dgm:prSet/>
      <dgm:spPr/>
      <dgm:t>
        <a:bodyPr/>
        <a:lstStyle/>
        <a:p>
          <a:endParaRPr lang="en-US"/>
        </a:p>
      </dgm:t>
    </dgm:pt>
    <dgm:pt modelId="{A58EF84F-3E78-4079-ADC9-C5A5061A14A9}" type="sibTrans" cxnId="{2BB38E20-3367-4174-B1F5-95610B0AE2F7}">
      <dgm:prSet/>
      <dgm:spPr/>
      <dgm:t>
        <a:bodyPr/>
        <a:lstStyle/>
        <a:p>
          <a:endParaRPr lang="en-US"/>
        </a:p>
      </dgm:t>
    </dgm:pt>
    <dgm:pt modelId="{E1706645-87BA-4D81-9E6C-2C75B3E20301}" type="pres">
      <dgm:prSet presAssocID="{952E9B25-E17F-492C-B9C0-E212FCB4FB4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128C73C-F139-4FA7-BD83-14F597D21CAB}" type="pres">
      <dgm:prSet presAssocID="{1CB61CF1-2ACB-49AA-81A8-1C532F782F5D}" presName="parentText" presStyleLbl="node1" presStyleIdx="0" presStyleCnt="1">
        <dgm:presLayoutVars>
          <dgm:chMax val="0"/>
          <dgm:bulletEnabled val="1"/>
        </dgm:presLayoutVars>
      </dgm:prSet>
      <dgm:spPr>
        <a:prstGeom prst="ellipseRibbon">
          <a:avLst/>
        </a:prstGeom>
      </dgm:spPr>
      <dgm:t>
        <a:bodyPr/>
        <a:lstStyle/>
        <a:p>
          <a:endParaRPr lang="en-US"/>
        </a:p>
      </dgm:t>
    </dgm:pt>
    <dgm:pt modelId="{E66FCB55-D22F-4B37-8771-10D5087F683B}" type="pres">
      <dgm:prSet presAssocID="{1CB61CF1-2ACB-49AA-81A8-1C532F782F5D}" presName="childText" presStyleLbl="revTx" presStyleIdx="0" presStyleCnt="1">
        <dgm:presLayoutVars>
          <dgm:bulletEnabled val="1"/>
        </dgm:presLayoutVars>
      </dgm:prSet>
      <dgm:spPr>
        <a:prstGeom prst="wedgeEllipseCallout">
          <a:avLst/>
        </a:prstGeom>
      </dgm:spPr>
      <dgm:t>
        <a:bodyPr/>
        <a:lstStyle/>
        <a:p>
          <a:endParaRPr lang="en-US"/>
        </a:p>
      </dgm:t>
    </dgm:pt>
  </dgm:ptLst>
  <dgm:cxnLst>
    <dgm:cxn modelId="{2769904D-8E58-433F-AEE3-1994BC97CCB8}" srcId="{952E9B25-E17F-492C-B9C0-E212FCB4FB47}" destId="{1CB61CF1-2ACB-49AA-81A8-1C532F782F5D}" srcOrd="0" destOrd="0" parTransId="{FDCBB85E-9AB8-4A31-BD00-1CFC0D12265D}" sibTransId="{546DCC15-1DF1-4A7C-96EC-B588CD241B2F}"/>
    <dgm:cxn modelId="{4A3B9247-5577-4498-9AE6-6EF9DE05C91B}" srcId="{1CB61CF1-2ACB-49AA-81A8-1C532F782F5D}" destId="{A0F3706B-AE0C-475B-8024-486F338EA6F4}" srcOrd="0" destOrd="0" parTransId="{C8DCD867-4BEC-4265-BC67-B9E1B2CC23DC}" sibTransId="{2185DEDB-FABA-4B55-8483-BFD377E6BD13}"/>
    <dgm:cxn modelId="{0E6F63EE-E093-46F4-B071-565639C9ED5B}" srcId="{1CB61CF1-2ACB-49AA-81A8-1C532F782F5D}" destId="{338003AB-2648-4901-9884-48D38D364C25}" srcOrd="1" destOrd="0" parTransId="{8664C122-B596-4BD6-9767-7456AC1C52C9}" sibTransId="{D4065104-A085-4AC2-860E-87B16405B2D0}"/>
    <dgm:cxn modelId="{0BD08426-839C-4F8C-8603-FE9C5827BBE4}" type="presOf" srcId="{A0F3706B-AE0C-475B-8024-486F338EA6F4}" destId="{E66FCB55-D22F-4B37-8771-10D5087F683B}" srcOrd="0" destOrd="0" presId="urn:microsoft.com/office/officeart/2005/8/layout/vList2"/>
    <dgm:cxn modelId="{E310BD59-975B-4A5C-BFE0-968D419A3335}" srcId="{1CB61CF1-2ACB-49AA-81A8-1C532F782F5D}" destId="{C8C3EF6D-FA48-4851-9729-23EC47950391}" srcOrd="2" destOrd="0" parTransId="{ED70CFC6-A099-41CE-9741-C36FEBD98396}" sibTransId="{DC624166-65B5-437E-9C13-9AF8CD6AC3B9}"/>
    <dgm:cxn modelId="{2BB38E20-3367-4174-B1F5-95610B0AE2F7}" srcId="{1CB61CF1-2ACB-49AA-81A8-1C532F782F5D}" destId="{30D27E61-6028-463B-8187-1F3F70353B90}" srcOrd="3" destOrd="0" parTransId="{4B56471E-C85C-414E-9EF2-17800E9D22DF}" sibTransId="{A58EF84F-3E78-4079-ADC9-C5A5061A14A9}"/>
    <dgm:cxn modelId="{0735E7F3-49C1-4CA1-877E-BF06C67C37DA}" type="presOf" srcId="{338003AB-2648-4901-9884-48D38D364C25}" destId="{E66FCB55-D22F-4B37-8771-10D5087F683B}" srcOrd="0" destOrd="1" presId="urn:microsoft.com/office/officeart/2005/8/layout/vList2"/>
    <dgm:cxn modelId="{7A9881E9-A534-4EB7-BA54-07DD63E4EEFD}" type="presOf" srcId="{1CB61CF1-2ACB-49AA-81A8-1C532F782F5D}" destId="{2128C73C-F139-4FA7-BD83-14F597D21CAB}" srcOrd="0" destOrd="0" presId="urn:microsoft.com/office/officeart/2005/8/layout/vList2"/>
    <dgm:cxn modelId="{8668ED15-7075-451F-88B1-D8FED0BE4CC1}" type="presOf" srcId="{C8C3EF6D-FA48-4851-9729-23EC47950391}" destId="{E66FCB55-D22F-4B37-8771-10D5087F683B}" srcOrd="0" destOrd="2" presId="urn:microsoft.com/office/officeart/2005/8/layout/vList2"/>
    <dgm:cxn modelId="{6E306EF4-CE32-423B-B000-7B11BE2424F6}" type="presOf" srcId="{952E9B25-E17F-492C-B9C0-E212FCB4FB47}" destId="{E1706645-87BA-4D81-9E6C-2C75B3E20301}" srcOrd="0" destOrd="0" presId="urn:microsoft.com/office/officeart/2005/8/layout/vList2"/>
    <dgm:cxn modelId="{4A82BED9-79DB-4E7C-ACF5-EB523E3D2AFC}" type="presOf" srcId="{30D27E61-6028-463B-8187-1F3F70353B90}" destId="{E66FCB55-D22F-4B37-8771-10D5087F683B}" srcOrd="0" destOrd="3" presId="urn:microsoft.com/office/officeart/2005/8/layout/vList2"/>
    <dgm:cxn modelId="{F4AF702D-B1BD-45BA-B017-260F98F27CA8}" type="presParOf" srcId="{E1706645-87BA-4D81-9E6C-2C75B3E20301}" destId="{2128C73C-F139-4FA7-BD83-14F597D21CAB}" srcOrd="0" destOrd="0" presId="urn:microsoft.com/office/officeart/2005/8/layout/vList2"/>
    <dgm:cxn modelId="{A2677CFC-243C-4C3B-B7BD-07D5FC0654D1}" type="presParOf" srcId="{E1706645-87BA-4D81-9E6C-2C75B3E20301}" destId="{E66FCB55-D22F-4B37-8771-10D5087F683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813AA32-9143-41C7-A208-C0D0C4E41357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579BDF5-369C-4248-84D4-6F88E05FFF6D}">
      <dgm:prSet/>
      <dgm:spPr/>
      <dgm:t>
        <a:bodyPr/>
        <a:lstStyle/>
        <a:p>
          <a:pPr rtl="1"/>
          <a:r>
            <a:rPr lang="en-US" smtClean="0">
              <a:cs typeface="B Zar" pitchFamily="2" charset="-78"/>
            </a:rPr>
            <a:t>U[(E(W)]</a:t>
          </a:r>
          <a:r>
            <a:rPr lang="fa-IR" smtClean="0">
              <a:cs typeface="B Zar" pitchFamily="2" charset="-78"/>
            </a:rPr>
            <a:t>: مطلوبیت مربوط به سطح معینی از ثروت موردانتظار است. هرچند نسبت به سطح ثروت عدم‌اطمینان وجود دارد، چنین عدم‌اطمینانی نسبت به ارزش موردانتظار ثروت موجود نیست.</a:t>
          </a:r>
          <a:endParaRPr lang="en-US">
            <a:cs typeface="B Zar" pitchFamily="2" charset="-78"/>
          </a:endParaRPr>
        </a:p>
      </dgm:t>
    </dgm:pt>
    <dgm:pt modelId="{A429320D-E7FB-4DB4-B363-2E66C62BCA5F}" type="parTrans" cxnId="{C4A2B7D9-4B14-4B5A-9173-52BC36B5AFB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4A3D9C5-F078-4273-BFF6-1924D8118AB4}" type="sibTrans" cxnId="{C4A2B7D9-4B14-4B5A-9173-52BC36B5AFB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CA59208-65EF-483B-8B1E-23E6EA0E98F5}">
      <dgm:prSet/>
      <dgm:spPr/>
      <dgm:t>
        <a:bodyPr/>
        <a:lstStyle/>
        <a:p>
          <a:pPr rtl="1"/>
          <a:r>
            <a:rPr lang="en-US" dirty="0" smtClean="0">
              <a:cs typeface="B Zar" pitchFamily="2" charset="-78"/>
            </a:rPr>
            <a:t>E[U(W)]</a:t>
          </a:r>
          <a:r>
            <a:rPr lang="fa-IR" dirty="0" smtClean="0">
              <a:cs typeface="B Zar" pitchFamily="2" charset="-78"/>
            </a:rPr>
            <a:t>: مطلوبیت موردانتظار سطحی از ثروت است که ممکن است حاصل شود. </a:t>
          </a:r>
          <a:endParaRPr lang="en-US" dirty="0">
            <a:cs typeface="B Zar" pitchFamily="2" charset="-78"/>
          </a:endParaRPr>
        </a:p>
      </dgm:t>
    </dgm:pt>
    <dgm:pt modelId="{D113A2DE-6696-44C7-9D0E-D517FB53E049}" type="parTrans" cxnId="{745D8799-803B-4437-9DEC-63A68B98082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620527F-9836-4DC6-8743-9C9A47B52C08}" type="sibTrans" cxnId="{745D8799-803B-4437-9DEC-63A68B98082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2455846-C037-41C9-A869-F0120D77AF79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رابطة </a:t>
          </a:r>
          <a:r>
            <a:rPr lang="fa-IR" dirty="0" smtClean="0">
              <a:cs typeface="B Zar" pitchFamily="2" charset="-78"/>
            </a:rPr>
            <a:t>بین </a:t>
          </a:r>
          <a:r>
            <a:rPr lang="en-US" dirty="0" smtClean="0">
              <a:cs typeface="B Zar" pitchFamily="2" charset="-78"/>
            </a:rPr>
            <a:t>U[(E(W)]</a:t>
          </a:r>
          <a:r>
            <a:rPr lang="fa-IR" dirty="0" smtClean="0">
              <a:cs typeface="B Zar" pitchFamily="2" charset="-78"/>
            </a:rPr>
            <a:t> و </a:t>
          </a:r>
          <a:r>
            <a:rPr lang="en-US" dirty="0" smtClean="0">
              <a:cs typeface="B Zar" pitchFamily="2" charset="-78"/>
            </a:rPr>
            <a:t>E[U(W)]</a:t>
          </a:r>
          <a:r>
            <a:rPr lang="fa-IR" dirty="0" smtClean="0">
              <a:cs typeface="B Zar" pitchFamily="2" charset="-78"/>
            </a:rPr>
            <a:t> بسیار مهم است.</a:t>
          </a:r>
          <a:endParaRPr lang="en-US" dirty="0">
            <a:cs typeface="B Zar" pitchFamily="2" charset="-78"/>
          </a:endParaRPr>
        </a:p>
      </dgm:t>
    </dgm:pt>
    <dgm:pt modelId="{E51D6E89-501B-4643-B989-CF0801F31A67}" type="parTrans" cxnId="{969381D3-079F-4E45-969C-4B03E1E55E8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A782B6D-23C5-4D44-B41C-1C45BBB8F9DC}" type="sibTrans" cxnId="{969381D3-079F-4E45-969C-4B03E1E55E8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AB880D3-956F-4FC9-8037-0DBF0F73B530}" type="pres">
      <dgm:prSet presAssocID="{5813AA32-9143-41C7-A208-C0D0C4E4135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99E6FF-AF4B-46B1-8B97-212F346AEF50}" type="pres">
      <dgm:prSet presAssocID="{0579BDF5-369C-4248-84D4-6F88E05FFF6D}" presName="circle1" presStyleLbl="node1" presStyleIdx="0" presStyleCnt="3"/>
      <dgm:spPr/>
    </dgm:pt>
    <dgm:pt modelId="{5F32B875-7C5D-4518-8EBD-1F983124A9B9}" type="pres">
      <dgm:prSet presAssocID="{0579BDF5-369C-4248-84D4-6F88E05FFF6D}" presName="space" presStyleCnt="0"/>
      <dgm:spPr/>
    </dgm:pt>
    <dgm:pt modelId="{4BE397CC-FD32-44BA-9F74-B55717866877}" type="pres">
      <dgm:prSet presAssocID="{0579BDF5-369C-4248-84D4-6F88E05FFF6D}" presName="rect1" presStyleLbl="alignAcc1" presStyleIdx="0" presStyleCnt="3"/>
      <dgm:spPr/>
      <dgm:t>
        <a:bodyPr/>
        <a:lstStyle/>
        <a:p>
          <a:endParaRPr lang="en-US"/>
        </a:p>
      </dgm:t>
    </dgm:pt>
    <dgm:pt modelId="{4610620F-4DB5-4A33-A786-03F9FD18AD0C}" type="pres">
      <dgm:prSet presAssocID="{8CA59208-65EF-483B-8B1E-23E6EA0E98F5}" presName="vertSpace2" presStyleLbl="node1" presStyleIdx="0" presStyleCnt="3"/>
      <dgm:spPr/>
    </dgm:pt>
    <dgm:pt modelId="{03669DE0-E7EC-4D02-8C37-118489E32EB9}" type="pres">
      <dgm:prSet presAssocID="{8CA59208-65EF-483B-8B1E-23E6EA0E98F5}" presName="circle2" presStyleLbl="node1" presStyleIdx="1" presStyleCnt="3"/>
      <dgm:spPr/>
    </dgm:pt>
    <dgm:pt modelId="{1A1EA2D0-0D1D-4D17-8E84-DBC06AF54173}" type="pres">
      <dgm:prSet presAssocID="{8CA59208-65EF-483B-8B1E-23E6EA0E98F5}" presName="rect2" presStyleLbl="alignAcc1" presStyleIdx="1" presStyleCnt="3"/>
      <dgm:spPr/>
      <dgm:t>
        <a:bodyPr/>
        <a:lstStyle/>
        <a:p>
          <a:endParaRPr lang="en-US"/>
        </a:p>
      </dgm:t>
    </dgm:pt>
    <dgm:pt modelId="{45A61606-346C-483C-A5DA-C0B595AFB73A}" type="pres">
      <dgm:prSet presAssocID="{72455846-C037-41C9-A869-F0120D77AF79}" presName="vertSpace3" presStyleLbl="node1" presStyleIdx="1" presStyleCnt="3"/>
      <dgm:spPr/>
    </dgm:pt>
    <dgm:pt modelId="{0210CF1A-A043-4E16-85B4-921C256E94D0}" type="pres">
      <dgm:prSet presAssocID="{72455846-C037-41C9-A869-F0120D77AF79}" presName="circle3" presStyleLbl="node1" presStyleIdx="2" presStyleCnt="3"/>
      <dgm:spPr/>
    </dgm:pt>
    <dgm:pt modelId="{8B4CB510-D406-48FF-8120-A0B57A2B2983}" type="pres">
      <dgm:prSet presAssocID="{72455846-C037-41C9-A869-F0120D77AF79}" presName="rect3" presStyleLbl="alignAcc1" presStyleIdx="2" presStyleCnt="3"/>
      <dgm:spPr/>
      <dgm:t>
        <a:bodyPr/>
        <a:lstStyle/>
        <a:p>
          <a:endParaRPr lang="en-US"/>
        </a:p>
      </dgm:t>
    </dgm:pt>
    <dgm:pt modelId="{BDDBAEC9-F395-4E3F-920F-9A57F46F7EF4}" type="pres">
      <dgm:prSet presAssocID="{0579BDF5-369C-4248-84D4-6F88E05FFF6D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B47DBA-3255-4598-ACB5-3FB29596B0BC}" type="pres">
      <dgm:prSet presAssocID="{8CA59208-65EF-483B-8B1E-23E6EA0E98F5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880D20-BD2F-480C-8678-C71F5A71659A}" type="pres">
      <dgm:prSet presAssocID="{72455846-C037-41C9-A869-F0120D77AF79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497C47-10C4-4D5C-9F89-E5899CB1DAEE}" type="presOf" srcId="{72455846-C037-41C9-A869-F0120D77AF79}" destId="{2A880D20-BD2F-480C-8678-C71F5A71659A}" srcOrd="1" destOrd="0" presId="urn:microsoft.com/office/officeart/2005/8/layout/target3"/>
    <dgm:cxn modelId="{969381D3-079F-4E45-969C-4B03E1E55E86}" srcId="{5813AA32-9143-41C7-A208-C0D0C4E41357}" destId="{72455846-C037-41C9-A869-F0120D77AF79}" srcOrd="2" destOrd="0" parTransId="{E51D6E89-501B-4643-B989-CF0801F31A67}" sibTransId="{3A782B6D-23C5-4D44-B41C-1C45BBB8F9DC}"/>
    <dgm:cxn modelId="{E966811F-AD61-4C57-84AB-F3BB7A7C734F}" type="presOf" srcId="{8CA59208-65EF-483B-8B1E-23E6EA0E98F5}" destId="{93B47DBA-3255-4598-ACB5-3FB29596B0BC}" srcOrd="1" destOrd="0" presId="urn:microsoft.com/office/officeart/2005/8/layout/target3"/>
    <dgm:cxn modelId="{FD1E4DE4-885D-45E3-8F1A-99CCA20ACDB8}" type="presOf" srcId="{72455846-C037-41C9-A869-F0120D77AF79}" destId="{8B4CB510-D406-48FF-8120-A0B57A2B2983}" srcOrd="0" destOrd="0" presId="urn:microsoft.com/office/officeart/2005/8/layout/target3"/>
    <dgm:cxn modelId="{771B0E53-AF35-44DE-BF8E-B26B4C83064F}" type="presOf" srcId="{0579BDF5-369C-4248-84D4-6F88E05FFF6D}" destId="{4BE397CC-FD32-44BA-9F74-B55717866877}" srcOrd="0" destOrd="0" presId="urn:microsoft.com/office/officeart/2005/8/layout/target3"/>
    <dgm:cxn modelId="{C4A2B7D9-4B14-4B5A-9173-52BC36B5AFB5}" srcId="{5813AA32-9143-41C7-A208-C0D0C4E41357}" destId="{0579BDF5-369C-4248-84D4-6F88E05FFF6D}" srcOrd="0" destOrd="0" parTransId="{A429320D-E7FB-4DB4-B363-2E66C62BCA5F}" sibTransId="{04A3D9C5-F078-4273-BFF6-1924D8118AB4}"/>
    <dgm:cxn modelId="{745D8799-803B-4437-9DEC-63A68B980826}" srcId="{5813AA32-9143-41C7-A208-C0D0C4E41357}" destId="{8CA59208-65EF-483B-8B1E-23E6EA0E98F5}" srcOrd="1" destOrd="0" parTransId="{D113A2DE-6696-44C7-9D0E-D517FB53E049}" sibTransId="{4620527F-9836-4DC6-8743-9C9A47B52C08}"/>
    <dgm:cxn modelId="{C08B2436-DD72-430C-86DB-90714DD6914F}" type="presOf" srcId="{0579BDF5-369C-4248-84D4-6F88E05FFF6D}" destId="{BDDBAEC9-F395-4E3F-920F-9A57F46F7EF4}" srcOrd="1" destOrd="0" presId="urn:microsoft.com/office/officeart/2005/8/layout/target3"/>
    <dgm:cxn modelId="{5FA3923B-90AE-42CD-9070-D5543022F838}" type="presOf" srcId="{8CA59208-65EF-483B-8B1E-23E6EA0E98F5}" destId="{1A1EA2D0-0D1D-4D17-8E84-DBC06AF54173}" srcOrd="0" destOrd="0" presId="urn:microsoft.com/office/officeart/2005/8/layout/target3"/>
    <dgm:cxn modelId="{F4750E42-4C7B-4C9B-95D7-9F06C6366EAB}" type="presOf" srcId="{5813AA32-9143-41C7-A208-C0D0C4E41357}" destId="{AAB880D3-956F-4FC9-8037-0DBF0F73B530}" srcOrd="0" destOrd="0" presId="urn:microsoft.com/office/officeart/2005/8/layout/target3"/>
    <dgm:cxn modelId="{5E44AB97-03CD-490D-BDFC-E7A03D687143}" type="presParOf" srcId="{AAB880D3-956F-4FC9-8037-0DBF0F73B530}" destId="{0499E6FF-AF4B-46B1-8B97-212F346AEF50}" srcOrd="0" destOrd="0" presId="urn:microsoft.com/office/officeart/2005/8/layout/target3"/>
    <dgm:cxn modelId="{B9683F15-8412-4505-AC84-7C06D1BC4A45}" type="presParOf" srcId="{AAB880D3-956F-4FC9-8037-0DBF0F73B530}" destId="{5F32B875-7C5D-4518-8EBD-1F983124A9B9}" srcOrd="1" destOrd="0" presId="urn:microsoft.com/office/officeart/2005/8/layout/target3"/>
    <dgm:cxn modelId="{B60E1952-9EB9-4F67-A5C7-CD7918F1EDB1}" type="presParOf" srcId="{AAB880D3-956F-4FC9-8037-0DBF0F73B530}" destId="{4BE397CC-FD32-44BA-9F74-B55717866877}" srcOrd="2" destOrd="0" presId="urn:microsoft.com/office/officeart/2005/8/layout/target3"/>
    <dgm:cxn modelId="{1BC4B0AE-11CC-4882-A6AB-6740A8288D2E}" type="presParOf" srcId="{AAB880D3-956F-4FC9-8037-0DBF0F73B530}" destId="{4610620F-4DB5-4A33-A786-03F9FD18AD0C}" srcOrd="3" destOrd="0" presId="urn:microsoft.com/office/officeart/2005/8/layout/target3"/>
    <dgm:cxn modelId="{BE7C4D46-434C-465F-815F-E46D68289502}" type="presParOf" srcId="{AAB880D3-956F-4FC9-8037-0DBF0F73B530}" destId="{03669DE0-E7EC-4D02-8C37-118489E32EB9}" srcOrd="4" destOrd="0" presId="urn:microsoft.com/office/officeart/2005/8/layout/target3"/>
    <dgm:cxn modelId="{A17B7E6D-EE79-4433-9BFD-CE5050D3D9FB}" type="presParOf" srcId="{AAB880D3-956F-4FC9-8037-0DBF0F73B530}" destId="{1A1EA2D0-0D1D-4D17-8E84-DBC06AF54173}" srcOrd="5" destOrd="0" presId="urn:microsoft.com/office/officeart/2005/8/layout/target3"/>
    <dgm:cxn modelId="{8A6943F2-0A88-4995-9871-B72E02BD3CA4}" type="presParOf" srcId="{AAB880D3-956F-4FC9-8037-0DBF0F73B530}" destId="{45A61606-346C-483C-A5DA-C0B595AFB73A}" srcOrd="6" destOrd="0" presId="urn:microsoft.com/office/officeart/2005/8/layout/target3"/>
    <dgm:cxn modelId="{B27AE692-4B6A-4AB1-863D-1245C3F75D6F}" type="presParOf" srcId="{AAB880D3-956F-4FC9-8037-0DBF0F73B530}" destId="{0210CF1A-A043-4E16-85B4-921C256E94D0}" srcOrd="7" destOrd="0" presId="urn:microsoft.com/office/officeart/2005/8/layout/target3"/>
    <dgm:cxn modelId="{CA11D4C0-199D-4094-9796-AA1D4ABC9595}" type="presParOf" srcId="{AAB880D3-956F-4FC9-8037-0DBF0F73B530}" destId="{8B4CB510-D406-48FF-8120-A0B57A2B2983}" srcOrd="8" destOrd="0" presId="urn:microsoft.com/office/officeart/2005/8/layout/target3"/>
    <dgm:cxn modelId="{24AA0964-29AC-4107-B6DC-99A3A8EAB439}" type="presParOf" srcId="{AAB880D3-956F-4FC9-8037-0DBF0F73B530}" destId="{BDDBAEC9-F395-4E3F-920F-9A57F46F7EF4}" srcOrd="9" destOrd="0" presId="urn:microsoft.com/office/officeart/2005/8/layout/target3"/>
    <dgm:cxn modelId="{F3C60C37-168C-4DC6-AF11-7C46367E51ED}" type="presParOf" srcId="{AAB880D3-956F-4FC9-8037-0DBF0F73B530}" destId="{93B47DBA-3255-4598-ACB5-3FB29596B0BC}" srcOrd="10" destOrd="0" presId="urn:microsoft.com/office/officeart/2005/8/layout/target3"/>
    <dgm:cxn modelId="{74186B46-A7DC-48D4-BB55-7B607EEC7C25}" type="presParOf" srcId="{AAB880D3-956F-4FC9-8037-0DBF0F73B530}" destId="{2A880D20-BD2F-480C-8678-C71F5A71659A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DAE538B-A839-4339-BFC8-308FB004E990}" type="doc">
      <dgm:prSet loTypeId="urn:microsoft.com/office/officeart/2005/8/layout/process3" loCatId="process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BB31597E-9768-41D1-AF1B-DEF31CEEC08C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صرف ریسک ارزشی است که فرد ریسک‌گریز به‌خاطر پذیرش شرط‌بندی‌ای با ارزش موردانتظار صفر مطالبه می‌کند.</a:t>
          </a:r>
          <a:endParaRPr lang="en-US" dirty="0">
            <a:cs typeface="B Zar" pitchFamily="2" charset="-78"/>
          </a:endParaRPr>
        </a:p>
      </dgm:t>
    </dgm:pt>
    <dgm:pt modelId="{79D7922D-4076-48F9-A4B7-C5FE37B7BB57}" type="parTrans" cxnId="{835FA839-EB5A-4D3B-818E-E2427F7D9B7A}">
      <dgm:prSet/>
      <dgm:spPr/>
      <dgm:t>
        <a:bodyPr/>
        <a:lstStyle/>
        <a:p>
          <a:endParaRPr lang="en-US"/>
        </a:p>
      </dgm:t>
    </dgm:pt>
    <dgm:pt modelId="{DE2DA9E3-DF7A-4581-A05E-D827C9070C91}" type="sibTrans" cxnId="{835FA839-EB5A-4D3B-818E-E2427F7D9B7A}">
      <dgm:prSet/>
      <dgm:spPr/>
      <dgm:t>
        <a:bodyPr/>
        <a:lstStyle/>
        <a:p>
          <a:endParaRPr lang="en-US"/>
        </a:p>
      </dgm:t>
    </dgm:pt>
    <dgm:pt modelId="{D4C10023-C884-40A6-A1A6-C0ABF0CF09E6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رویکردهای </a:t>
          </a:r>
          <a:r>
            <a:rPr lang="fa-IR" dirty="0" smtClean="0">
              <a:cs typeface="B Zar" pitchFamily="2" charset="-78"/>
            </a:rPr>
            <a:t>محاسبة </a:t>
          </a:r>
          <a:r>
            <a:rPr lang="fa-IR" dirty="0" smtClean="0">
              <a:cs typeface="B Zar" pitchFamily="2" charset="-78"/>
            </a:rPr>
            <a:t>صرف ریسک</a:t>
          </a:r>
          <a:endParaRPr lang="en-US" dirty="0">
            <a:cs typeface="B Zar" pitchFamily="2" charset="-78"/>
          </a:endParaRPr>
        </a:p>
      </dgm:t>
    </dgm:pt>
    <dgm:pt modelId="{370A6D82-B6CE-4422-B343-E138ABFF3E2F}" type="parTrans" cxnId="{FE065108-EC3B-4087-BFB8-22A7D3216490}">
      <dgm:prSet/>
      <dgm:spPr/>
      <dgm:t>
        <a:bodyPr/>
        <a:lstStyle/>
        <a:p>
          <a:endParaRPr lang="en-US"/>
        </a:p>
      </dgm:t>
    </dgm:pt>
    <dgm:pt modelId="{16B49A0B-EBAF-4C59-B67B-30B063DC8C93}" type="sibTrans" cxnId="{FE065108-EC3B-4087-BFB8-22A7D3216490}">
      <dgm:prSet/>
      <dgm:spPr/>
      <dgm:t>
        <a:bodyPr/>
        <a:lstStyle/>
        <a:p>
          <a:endParaRPr lang="en-US"/>
        </a:p>
      </dgm:t>
    </dgm:pt>
    <dgm:pt modelId="{81AC2576-D217-438D-9FD1-65197B89CAC0}">
      <dgm:prSet/>
      <dgm:spPr/>
      <dgm:t>
        <a:bodyPr/>
        <a:lstStyle/>
        <a:p>
          <a:pPr rtl="1"/>
          <a:r>
            <a:rPr lang="fa-IR" smtClean="0">
              <a:cs typeface="B Zar" pitchFamily="2" charset="-78"/>
            </a:rPr>
            <a:t>صرف مارکویتز (</a:t>
          </a:r>
          <a:r>
            <a:rPr lang="en-US" smtClean="0">
              <a:cs typeface="B Zar" pitchFamily="2" charset="-78"/>
            </a:rPr>
            <a:t>Markowitz premium</a:t>
          </a:r>
          <a:r>
            <a:rPr lang="fa-IR" smtClean="0">
              <a:cs typeface="B Zar" pitchFamily="2" charset="-78"/>
            </a:rPr>
            <a:t>)</a:t>
          </a:r>
          <a:endParaRPr lang="en-US">
            <a:cs typeface="B Zar" pitchFamily="2" charset="-78"/>
          </a:endParaRPr>
        </a:p>
      </dgm:t>
    </dgm:pt>
    <dgm:pt modelId="{244F6F38-A47F-4B1F-B2C6-5B7B9DA13DB3}" type="parTrans" cxnId="{2020AC19-3734-4A6A-87BE-877AA82657A7}">
      <dgm:prSet/>
      <dgm:spPr/>
      <dgm:t>
        <a:bodyPr/>
        <a:lstStyle/>
        <a:p>
          <a:endParaRPr lang="en-US"/>
        </a:p>
      </dgm:t>
    </dgm:pt>
    <dgm:pt modelId="{3E9448FE-A6ED-49DE-BAFE-87C83E33508F}" type="sibTrans" cxnId="{2020AC19-3734-4A6A-87BE-877AA82657A7}">
      <dgm:prSet/>
      <dgm:spPr/>
      <dgm:t>
        <a:bodyPr/>
        <a:lstStyle/>
        <a:p>
          <a:endParaRPr lang="en-US"/>
        </a:p>
      </dgm:t>
    </dgm:pt>
    <dgm:pt modelId="{17A4FB92-629A-45AA-BAF7-27415FB7E926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صرف ارو – پرت (</a:t>
          </a:r>
          <a:r>
            <a:rPr lang="en-US" dirty="0" smtClean="0">
              <a:cs typeface="B Zar" pitchFamily="2" charset="-78"/>
            </a:rPr>
            <a:t>Arrow-Pratt premium</a:t>
          </a:r>
          <a:r>
            <a:rPr lang="fa-IR" dirty="0" smtClean="0">
              <a:cs typeface="B Zar" pitchFamily="2" charset="-78"/>
            </a:rPr>
            <a:t>)</a:t>
          </a:r>
          <a:endParaRPr lang="en-US" dirty="0">
            <a:cs typeface="B Zar" pitchFamily="2" charset="-78"/>
          </a:endParaRPr>
        </a:p>
      </dgm:t>
    </dgm:pt>
    <dgm:pt modelId="{0C083BFC-BE62-4E4B-8394-A77F2FA445F4}" type="parTrans" cxnId="{AB830817-CB90-4934-AAF8-B6C9C4EDFF9A}">
      <dgm:prSet/>
      <dgm:spPr/>
      <dgm:t>
        <a:bodyPr/>
        <a:lstStyle/>
        <a:p>
          <a:endParaRPr lang="en-US"/>
        </a:p>
      </dgm:t>
    </dgm:pt>
    <dgm:pt modelId="{BB6BD293-1A8B-461C-A20C-F649B7B67CE9}" type="sibTrans" cxnId="{AB830817-CB90-4934-AAF8-B6C9C4EDFF9A}">
      <dgm:prSet/>
      <dgm:spPr/>
      <dgm:t>
        <a:bodyPr/>
        <a:lstStyle/>
        <a:p>
          <a:endParaRPr lang="en-US"/>
        </a:p>
      </dgm:t>
    </dgm:pt>
    <dgm:pt modelId="{ABE5F81B-55FF-41D5-B533-B489C30B3008}" type="pres">
      <dgm:prSet presAssocID="{9DAE538B-A839-4339-BFC8-308FB004E99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98D0EB-3478-48FB-B82C-B55CD2AB3372}" type="pres">
      <dgm:prSet presAssocID="{BB31597E-9768-41D1-AF1B-DEF31CEEC08C}" presName="composite" presStyleCnt="0"/>
      <dgm:spPr/>
    </dgm:pt>
    <dgm:pt modelId="{FA33773F-5C4A-42A9-8D8B-27C7757043B9}" type="pres">
      <dgm:prSet presAssocID="{BB31597E-9768-41D1-AF1B-DEF31CEEC08C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BC31E7-DC28-4429-A88A-E0A1D2E43730}" type="pres">
      <dgm:prSet presAssocID="{BB31597E-9768-41D1-AF1B-DEF31CEEC08C}" presName="parSh" presStyleLbl="node1" presStyleIdx="0" presStyleCnt="1"/>
      <dgm:spPr/>
      <dgm:t>
        <a:bodyPr/>
        <a:lstStyle/>
        <a:p>
          <a:endParaRPr lang="en-US"/>
        </a:p>
      </dgm:t>
    </dgm:pt>
    <dgm:pt modelId="{C8099CE1-755D-45C3-92D5-30FE50E5FB1C}" type="pres">
      <dgm:prSet presAssocID="{BB31597E-9768-41D1-AF1B-DEF31CEEC08C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830817-CB90-4934-AAF8-B6C9C4EDFF9A}" srcId="{D4C10023-C884-40A6-A1A6-C0ABF0CF09E6}" destId="{17A4FB92-629A-45AA-BAF7-27415FB7E926}" srcOrd="1" destOrd="0" parTransId="{0C083BFC-BE62-4E4B-8394-A77F2FA445F4}" sibTransId="{BB6BD293-1A8B-461C-A20C-F649B7B67CE9}"/>
    <dgm:cxn modelId="{8476552B-BCF5-44C1-999D-B9EA2ACA76C1}" type="presOf" srcId="{81AC2576-D217-438D-9FD1-65197B89CAC0}" destId="{C8099CE1-755D-45C3-92D5-30FE50E5FB1C}" srcOrd="0" destOrd="1" presId="urn:microsoft.com/office/officeart/2005/8/layout/process3"/>
    <dgm:cxn modelId="{93440BDA-DACD-4E5C-B9BB-75786D1347DE}" type="presOf" srcId="{17A4FB92-629A-45AA-BAF7-27415FB7E926}" destId="{C8099CE1-755D-45C3-92D5-30FE50E5FB1C}" srcOrd="0" destOrd="2" presId="urn:microsoft.com/office/officeart/2005/8/layout/process3"/>
    <dgm:cxn modelId="{5ACDCCDE-83FE-4184-ACC0-D820EBC61A56}" type="presOf" srcId="{BB31597E-9768-41D1-AF1B-DEF31CEEC08C}" destId="{FA33773F-5C4A-42A9-8D8B-27C7757043B9}" srcOrd="0" destOrd="0" presId="urn:microsoft.com/office/officeart/2005/8/layout/process3"/>
    <dgm:cxn modelId="{835FA839-EB5A-4D3B-818E-E2427F7D9B7A}" srcId="{9DAE538B-A839-4339-BFC8-308FB004E990}" destId="{BB31597E-9768-41D1-AF1B-DEF31CEEC08C}" srcOrd="0" destOrd="0" parTransId="{79D7922D-4076-48F9-A4B7-C5FE37B7BB57}" sibTransId="{DE2DA9E3-DF7A-4581-A05E-D827C9070C91}"/>
    <dgm:cxn modelId="{FE065108-EC3B-4087-BFB8-22A7D3216490}" srcId="{BB31597E-9768-41D1-AF1B-DEF31CEEC08C}" destId="{D4C10023-C884-40A6-A1A6-C0ABF0CF09E6}" srcOrd="0" destOrd="0" parTransId="{370A6D82-B6CE-4422-B343-E138ABFF3E2F}" sibTransId="{16B49A0B-EBAF-4C59-B67B-30B063DC8C93}"/>
    <dgm:cxn modelId="{5489451C-6B99-42C7-B443-AF1BF216C352}" type="presOf" srcId="{BB31597E-9768-41D1-AF1B-DEF31CEEC08C}" destId="{22BC31E7-DC28-4429-A88A-E0A1D2E43730}" srcOrd="1" destOrd="0" presId="urn:microsoft.com/office/officeart/2005/8/layout/process3"/>
    <dgm:cxn modelId="{2020AC19-3734-4A6A-87BE-877AA82657A7}" srcId="{D4C10023-C884-40A6-A1A6-C0ABF0CF09E6}" destId="{81AC2576-D217-438D-9FD1-65197B89CAC0}" srcOrd="0" destOrd="0" parTransId="{244F6F38-A47F-4B1F-B2C6-5B7B9DA13DB3}" sibTransId="{3E9448FE-A6ED-49DE-BAFE-87C83E33508F}"/>
    <dgm:cxn modelId="{78CB3831-4EC4-42FC-8235-0AC4D3F0D0FC}" type="presOf" srcId="{9DAE538B-A839-4339-BFC8-308FB004E990}" destId="{ABE5F81B-55FF-41D5-B533-B489C30B3008}" srcOrd="0" destOrd="0" presId="urn:microsoft.com/office/officeart/2005/8/layout/process3"/>
    <dgm:cxn modelId="{80A2ACF8-344F-4B58-A720-00033F18AD0B}" type="presOf" srcId="{D4C10023-C884-40A6-A1A6-C0ABF0CF09E6}" destId="{C8099CE1-755D-45C3-92D5-30FE50E5FB1C}" srcOrd="0" destOrd="0" presId="urn:microsoft.com/office/officeart/2005/8/layout/process3"/>
    <dgm:cxn modelId="{8206A77F-7B49-435A-BD29-3F21BDE88E02}" type="presParOf" srcId="{ABE5F81B-55FF-41D5-B533-B489C30B3008}" destId="{EB98D0EB-3478-48FB-B82C-B55CD2AB3372}" srcOrd="0" destOrd="0" presId="urn:microsoft.com/office/officeart/2005/8/layout/process3"/>
    <dgm:cxn modelId="{AA5E256D-815D-45F9-A825-03AB4C65627B}" type="presParOf" srcId="{EB98D0EB-3478-48FB-B82C-B55CD2AB3372}" destId="{FA33773F-5C4A-42A9-8D8B-27C7757043B9}" srcOrd="0" destOrd="0" presId="urn:microsoft.com/office/officeart/2005/8/layout/process3"/>
    <dgm:cxn modelId="{34D762DE-DF8C-474A-98B9-ADFF13609852}" type="presParOf" srcId="{EB98D0EB-3478-48FB-B82C-B55CD2AB3372}" destId="{22BC31E7-DC28-4429-A88A-E0A1D2E43730}" srcOrd="1" destOrd="0" presId="urn:microsoft.com/office/officeart/2005/8/layout/process3"/>
    <dgm:cxn modelId="{615AD6B1-ADD4-4E8B-A6AF-428A543781FC}" type="presParOf" srcId="{EB98D0EB-3478-48FB-B82C-B55CD2AB3372}" destId="{C8099CE1-755D-45C3-92D5-30FE50E5FB1C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500DAE0-A012-45D4-B923-6E82AA1C7D8F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A2A6DDA-7418-4D5C-BA00-26054F3D74C2}">
      <dgm:prSet/>
      <dgm:spPr/>
      <dgm:t>
        <a:bodyPr/>
        <a:lstStyle/>
        <a:p>
          <a:pPr algn="ctr" rtl="1"/>
          <a:r>
            <a:rPr lang="fa-IR" dirty="0" smtClean="0">
              <a:cs typeface="B Zar" pitchFamily="2" charset="-78"/>
            </a:rPr>
            <a:t>مفروضات</a:t>
          </a:r>
          <a:endParaRPr lang="en-US" dirty="0">
            <a:cs typeface="B Zar" pitchFamily="2" charset="-78"/>
          </a:endParaRPr>
        </a:p>
      </dgm:t>
    </dgm:pt>
    <dgm:pt modelId="{FB01FEFC-A462-4F2B-9E68-78941C54B72B}" type="parTrans" cxnId="{845F146B-F68D-4213-8945-4E507187358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7290988-C240-4038-8F3C-3C9B7F4C31BF}" type="sibTrans" cxnId="{845F146B-F68D-4213-8945-4E507187358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EEC3706-5933-42E7-A3C5-2FE9C4FDECCC}">
      <dgm:prSet/>
      <dgm:spPr/>
      <dgm:t>
        <a:bodyPr/>
        <a:lstStyle/>
        <a:p>
          <a:pPr rtl="1"/>
          <a:r>
            <a:rPr lang="fa-IR" smtClean="0">
              <a:cs typeface="B Zar" pitchFamily="2" charset="-78"/>
            </a:rPr>
            <a:t>سرمایه‌گذاران ریسک‌گریزند</a:t>
          </a:r>
          <a:endParaRPr lang="en-US">
            <a:cs typeface="B Zar" pitchFamily="2" charset="-78"/>
          </a:endParaRPr>
        </a:p>
      </dgm:t>
    </dgm:pt>
    <dgm:pt modelId="{DD06A34A-6A2C-4084-8BD0-514013ADCE86}" type="parTrans" cxnId="{1056CCDD-7218-45E7-A39C-2C1417C4C06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4E29A3D-3CD9-4C16-9484-23393D564DCD}" type="sibTrans" cxnId="{1056CCDD-7218-45E7-A39C-2C1417C4C06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B3F638B-C5BE-4F6F-8FE1-B91FA9FE4CFB}">
      <dgm:prSet/>
      <dgm:spPr/>
      <dgm:t>
        <a:bodyPr/>
        <a:lstStyle/>
        <a:p>
          <a:pPr rtl="1"/>
          <a:r>
            <a:rPr lang="fa-IR" smtClean="0">
              <a:cs typeface="B Zar" pitchFamily="2" charset="-78"/>
            </a:rPr>
            <a:t>تابع مطلوبیت مقعر و صعودی است.</a:t>
          </a:r>
          <a:endParaRPr lang="en-US">
            <a:cs typeface="B Zar" pitchFamily="2" charset="-78"/>
          </a:endParaRPr>
        </a:p>
      </dgm:t>
    </dgm:pt>
    <dgm:pt modelId="{4F224D04-1C06-43CB-9174-1290F09626C8}" type="parTrans" cxnId="{8B2F5D8D-5C9D-44F6-AA86-4ED55CE31AF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87F248C-8DFB-4105-BC3D-2930234959F2}" type="sibTrans" cxnId="{8B2F5D8D-5C9D-44F6-AA86-4ED55CE31AF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2E44CC7-CAE3-424F-9E58-B3E5CC7BDC62}">
      <dgm:prSet/>
      <dgm:spPr/>
      <dgm:t>
        <a:bodyPr/>
        <a:lstStyle/>
        <a:p>
          <a:pPr rtl="1"/>
          <a:r>
            <a:rPr lang="fa-IR" smtClean="0">
              <a:cs typeface="B Zar" pitchFamily="2" charset="-78"/>
            </a:rPr>
            <a:t>ارزش موردانتظار شرط‌‌‌بندی صفر است.</a:t>
          </a:r>
          <a:endParaRPr lang="en-US">
            <a:cs typeface="B Zar" pitchFamily="2" charset="-78"/>
          </a:endParaRPr>
        </a:p>
      </dgm:t>
    </dgm:pt>
    <dgm:pt modelId="{8D4FAB6A-3ABA-472C-B667-DE6BAF67E153}" type="parTrans" cxnId="{00F5C746-BCEA-49DF-8C7E-13A26FD53FC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E9C9C22-F7BA-4258-899B-0BFAAF69193F}" type="sibTrans" cxnId="{00F5C746-BCEA-49DF-8C7E-13A26FD53FC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5818750-8381-402C-9809-1DBFC7C61F39}" type="pres">
      <dgm:prSet presAssocID="{E500DAE0-A012-45D4-B923-6E82AA1C7D8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A0101EB-12A5-40E0-B56A-BAF925044BAC}" type="pres">
      <dgm:prSet presAssocID="{9A2A6DDA-7418-4D5C-BA00-26054F3D74C2}" presName="composite" presStyleCnt="0"/>
      <dgm:spPr/>
    </dgm:pt>
    <dgm:pt modelId="{58B6533C-0D8C-4371-9246-A90D20B1654F}" type="pres">
      <dgm:prSet presAssocID="{9A2A6DDA-7418-4D5C-BA00-26054F3D74C2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4AFD26-2C2F-4183-9DF5-311A93FE1287}" type="pres">
      <dgm:prSet presAssocID="{9A2A6DDA-7418-4D5C-BA00-26054F3D74C2}" presName="parSh" presStyleLbl="node1" presStyleIdx="0" presStyleCnt="1"/>
      <dgm:spPr/>
      <dgm:t>
        <a:bodyPr/>
        <a:lstStyle/>
        <a:p>
          <a:endParaRPr lang="en-US"/>
        </a:p>
      </dgm:t>
    </dgm:pt>
    <dgm:pt modelId="{A3EE7AC6-5858-45EB-A72C-8B8EFD2F2338}" type="pres">
      <dgm:prSet presAssocID="{9A2A6DDA-7418-4D5C-BA00-26054F3D74C2}" presName="desTx" presStyleLbl="fgAcc1" presStyleIdx="0" presStyleCnt="1">
        <dgm:presLayoutVars>
          <dgm:bulletEnabled val="1"/>
        </dgm:presLayoutVars>
      </dgm:prSet>
      <dgm:spPr>
        <a:prstGeom prst="verticalScroll">
          <a:avLst/>
        </a:prstGeom>
      </dgm:spPr>
      <dgm:t>
        <a:bodyPr/>
        <a:lstStyle/>
        <a:p>
          <a:endParaRPr lang="en-US"/>
        </a:p>
      </dgm:t>
    </dgm:pt>
  </dgm:ptLst>
  <dgm:cxnLst>
    <dgm:cxn modelId="{5B723304-7678-4940-B056-F9C33873C14E}" type="presOf" srcId="{9A2A6DDA-7418-4D5C-BA00-26054F3D74C2}" destId="{58B6533C-0D8C-4371-9246-A90D20B1654F}" srcOrd="0" destOrd="0" presId="urn:microsoft.com/office/officeart/2005/8/layout/process3"/>
    <dgm:cxn modelId="{EA339F9F-6BD1-4207-851E-42BBA53FBDDB}" type="presOf" srcId="{E500DAE0-A012-45D4-B923-6E82AA1C7D8F}" destId="{C5818750-8381-402C-9809-1DBFC7C61F39}" srcOrd="0" destOrd="0" presId="urn:microsoft.com/office/officeart/2005/8/layout/process3"/>
    <dgm:cxn modelId="{43F22127-0DBE-44A2-88CD-FD4E890D4369}" type="presOf" srcId="{3B3F638B-C5BE-4F6F-8FE1-B91FA9FE4CFB}" destId="{A3EE7AC6-5858-45EB-A72C-8B8EFD2F2338}" srcOrd="0" destOrd="1" presId="urn:microsoft.com/office/officeart/2005/8/layout/process3"/>
    <dgm:cxn modelId="{845F146B-F68D-4213-8945-4E507187358C}" srcId="{E500DAE0-A012-45D4-B923-6E82AA1C7D8F}" destId="{9A2A6DDA-7418-4D5C-BA00-26054F3D74C2}" srcOrd="0" destOrd="0" parTransId="{FB01FEFC-A462-4F2B-9E68-78941C54B72B}" sibTransId="{77290988-C240-4038-8F3C-3C9B7F4C31BF}"/>
    <dgm:cxn modelId="{5352F1DC-C6D5-45BE-A888-91DBE62D91D1}" type="presOf" srcId="{2EEC3706-5933-42E7-A3C5-2FE9C4FDECCC}" destId="{A3EE7AC6-5858-45EB-A72C-8B8EFD2F2338}" srcOrd="0" destOrd="0" presId="urn:microsoft.com/office/officeart/2005/8/layout/process3"/>
    <dgm:cxn modelId="{D31FA3AC-EF4C-4E9D-9A6C-7794A87DD068}" type="presOf" srcId="{9A2A6DDA-7418-4D5C-BA00-26054F3D74C2}" destId="{654AFD26-2C2F-4183-9DF5-311A93FE1287}" srcOrd="1" destOrd="0" presId="urn:microsoft.com/office/officeart/2005/8/layout/process3"/>
    <dgm:cxn modelId="{1056CCDD-7218-45E7-A39C-2C1417C4C062}" srcId="{9A2A6DDA-7418-4D5C-BA00-26054F3D74C2}" destId="{2EEC3706-5933-42E7-A3C5-2FE9C4FDECCC}" srcOrd="0" destOrd="0" parTransId="{DD06A34A-6A2C-4084-8BD0-514013ADCE86}" sibTransId="{44E29A3D-3CD9-4C16-9484-23393D564DCD}"/>
    <dgm:cxn modelId="{D66D86D9-28BB-4568-BDC4-2DC1846AF458}" type="presOf" srcId="{A2E44CC7-CAE3-424F-9E58-B3E5CC7BDC62}" destId="{A3EE7AC6-5858-45EB-A72C-8B8EFD2F2338}" srcOrd="0" destOrd="2" presId="urn:microsoft.com/office/officeart/2005/8/layout/process3"/>
    <dgm:cxn modelId="{8B2F5D8D-5C9D-44F6-AA86-4ED55CE31AF5}" srcId="{9A2A6DDA-7418-4D5C-BA00-26054F3D74C2}" destId="{3B3F638B-C5BE-4F6F-8FE1-B91FA9FE4CFB}" srcOrd="1" destOrd="0" parTransId="{4F224D04-1C06-43CB-9174-1290F09626C8}" sibTransId="{F87F248C-8DFB-4105-BC3D-2930234959F2}"/>
    <dgm:cxn modelId="{00F5C746-BCEA-49DF-8C7E-13A26FD53FC3}" srcId="{9A2A6DDA-7418-4D5C-BA00-26054F3D74C2}" destId="{A2E44CC7-CAE3-424F-9E58-B3E5CC7BDC62}" srcOrd="2" destOrd="0" parTransId="{8D4FAB6A-3ABA-472C-B667-DE6BAF67E153}" sibTransId="{1E9C9C22-F7BA-4258-899B-0BFAAF69193F}"/>
    <dgm:cxn modelId="{930B5BCE-5CD8-4017-B0F3-ECBAC4CA0061}" type="presParOf" srcId="{C5818750-8381-402C-9809-1DBFC7C61F39}" destId="{AA0101EB-12A5-40E0-B56A-BAF925044BAC}" srcOrd="0" destOrd="0" presId="urn:microsoft.com/office/officeart/2005/8/layout/process3"/>
    <dgm:cxn modelId="{E9703F14-00DC-4383-BF6D-614865CDFCC8}" type="presParOf" srcId="{AA0101EB-12A5-40E0-B56A-BAF925044BAC}" destId="{58B6533C-0D8C-4371-9246-A90D20B1654F}" srcOrd="0" destOrd="0" presId="urn:microsoft.com/office/officeart/2005/8/layout/process3"/>
    <dgm:cxn modelId="{64D51552-7B41-48C8-AD1B-3D54D2E963E0}" type="presParOf" srcId="{AA0101EB-12A5-40E0-B56A-BAF925044BAC}" destId="{654AFD26-2C2F-4183-9DF5-311A93FE1287}" srcOrd="1" destOrd="0" presId="urn:microsoft.com/office/officeart/2005/8/layout/process3"/>
    <dgm:cxn modelId="{2939C273-7CDD-4A96-8986-182F896E89AB}" type="presParOf" srcId="{AA0101EB-12A5-40E0-B56A-BAF925044BAC}" destId="{A3EE7AC6-5858-45EB-A72C-8B8EFD2F2338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7964EB-F262-4B27-B4C8-A594F09C0A6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D3CA79-80FC-4243-BEF1-34E821F00092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نظریة </a:t>
          </a:r>
          <a:r>
            <a:rPr lang="fa-IR" dirty="0" smtClean="0">
              <a:cs typeface="B Titr" pitchFamily="2" charset="-78"/>
            </a:rPr>
            <a:t>انتخاب در شرایط اطمینان</a:t>
          </a:r>
          <a:endParaRPr lang="en-US" dirty="0">
            <a:cs typeface="B Titr" pitchFamily="2" charset="-78"/>
          </a:endParaRPr>
        </a:p>
      </dgm:t>
    </dgm:pt>
    <dgm:pt modelId="{42B8F59C-3F8A-4ABE-9487-F7DB69A89440}" type="parTrans" cxnId="{09268BF1-C4D9-4E05-BD9F-3ACD36439EA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0BB3B94-1D35-49D8-940A-51DEC1C5C74B}" type="sibTrans" cxnId="{09268BF1-C4D9-4E05-BD9F-3ACD36439EA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A324DF5-408C-4C21-BCC8-27D042864723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در این‌جا موضوع انتخاب، گزینه‌های مصرف (سرمایه‌گذاری) در شرایط اطمینان است. به‌عنوان مثال انتخاب از بین دو کالا مانند سیب و پرتقال. انتخاب از بین مصرف در حال حاضر و سرمایه‌گذاری با نرخ </a:t>
          </a:r>
          <a:r>
            <a:rPr lang="fa-IR" dirty="0" smtClean="0">
              <a:cs typeface="B Zar" pitchFamily="2" charset="-78"/>
            </a:rPr>
            <a:t>بازدة </a:t>
          </a:r>
          <a:r>
            <a:rPr lang="fa-IR" dirty="0" smtClean="0">
              <a:cs typeface="B Zar" pitchFamily="2" charset="-78"/>
            </a:rPr>
            <a:t>بدون ریسک.</a:t>
          </a:r>
          <a:endParaRPr lang="en-US" dirty="0">
            <a:cs typeface="B Zar" pitchFamily="2" charset="-78"/>
          </a:endParaRPr>
        </a:p>
      </dgm:t>
    </dgm:pt>
    <dgm:pt modelId="{881EBBB3-9FB0-4806-9E88-0529408BD5D7}" type="parTrans" cxnId="{51ADACDA-2C73-43CE-87F8-DBD12EAED15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9B0795F-5E1C-4EF6-9188-0CB7198EB750}" type="sibTrans" cxnId="{51ADACDA-2C73-43CE-87F8-DBD12EAED15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D32AF4D-6823-405D-B4A4-80EC0AA9A2CB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نظریة </a:t>
          </a:r>
          <a:r>
            <a:rPr lang="fa-IR" dirty="0" smtClean="0">
              <a:cs typeface="B Titr" pitchFamily="2" charset="-78"/>
            </a:rPr>
            <a:t>انتخاب در شرایط عدم‌اطمینان</a:t>
          </a:r>
          <a:endParaRPr lang="en-US" dirty="0">
            <a:cs typeface="B Titr" pitchFamily="2" charset="-78"/>
          </a:endParaRPr>
        </a:p>
      </dgm:t>
    </dgm:pt>
    <dgm:pt modelId="{18DD60CB-D551-4110-84EB-C146691ECD2B}" type="parTrans" cxnId="{601A7E34-C171-4560-8768-21D823E378D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EB4A2FE-54A3-43FD-969E-CBB88507650B}" type="sibTrans" cxnId="{601A7E34-C171-4560-8768-21D823E378D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06032D9-3CAE-4BED-B2C1-B6B7C0E3EED1}">
      <dgm:prSet/>
      <dgm:spPr/>
      <dgm:t>
        <a:bodyPr/>
        <a:lstStyle/>
        <a:p>
          <a:pPr algn="justLow" rtl="1"/>
          <a:r>
            <a:rPr lang="fa-IR" smtClean="0">
              <a:cs typeface="B Zar" pitchFamily="2" charset="-78"/>
            </a:rPr>
            <a:t>در این‌جا موضوع انتخاب، گزینه‌های سرمایه‌گذاری‌ ریسکی است؛ گزینه‌هایی که مصرف نامطمئنی را برای شخص فراهم می‌آورد. در این‌جا برای تمرکز بر عدم‌اطمینان بعد زمان از تحلیل‌ها حذف می‌شود. </a:t>
          </a:r>
          <a:endParaRPr lang="en-US">
            <a:cs typeface="B Zar" pitchFamily="2" charset="-78"/>
          </a:endParaRPr>
        </a:p>
      </dgm:t>
    </dgm:pt>
    <dgm:pt modelId="{CD6D5CBA-54FE-4577-AA62-5416908AF1C1}" type="parTrans" cxnId="{6626A2AE-7FCD-4426-A8D5-6A3C810240B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3C636F8-98D0-4F6D-97C1-6E9E5724F18D}" type="sibTrans" cxnId="{6626A2AE-7FCD-4426-A8D5-6A3C810240B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3D9B2DE-8DBA-4AE3-B115-F9924E5E65E3}" type="pres">
      <dgm:prSet presAssocID="{477964EB-F262-4B27-B4C8-A594F09C0A6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ECD8C0-A221-4238-B4D1-5D2EC7C4E466}" type="pres">
      <dgm:prSet presAssocID="{2DD3CA79-80FC-4243-BEF1-34E821F00092}" presName="composite" presStyleCnt="0"/>
      <dgm:spPr/>
    </dgm:pt>
    <dgm:pt modelId="{1A7A96B0-0328-4D88-BF2B-C961739EBFB5}" type="pres">
      <dgm:prSet presAssocID="{2DD3CA79-80FC-4243-BEF1-34E821F00092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A30D04-4444-48E2-B2D8-D1CCFE1FAC4A}" type="pres">
      <dgm:prSet presAssocID="{2DD3CA79-80FC-4243-BEF1-34E821F00092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ED148E-23EA-4620-8350-9EBEAB0D4971}" type="pres">
      <dgm:prSet presAssocID="{D0BB3B94-1D35-49D8-940A-51DEC1C5C74B}" presName="sp" presStyleCnt="0"/>
      <dgm:spPr/>
    </dgm:pt>
    <dgm:pt modelId="{83BA1C0A-73FE-4B8D-BB7C-A6A68F482E16}" type="pres">
      <dgm:prSet presAssocID="{FD32AF4D-6823-405D-B4A4-80EC0AA9A2CB}" presName="composite" presStyleCnt="0"/>
      <dgm:spPr/>
    </dgm:pt>
    <dgm:pt modelId="{447561B8-7DF3-456A-800E-E78ADE02D60B}" type="pres">
      <dgm:prSet presAssocID="{FD32AF4D-6823-405D-B4A4-80EC0AA9A2CB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2AE366-2D88-4435-B0B7-292710E17C9E}" type="pres">
      <dgm:prSet presAssocID="{FD32AF4D-6823-405D-B4A4-80EC0AA9A2CB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14ED29-814F-4D1D-9716-5592963DF3EA}" type="presOf" srcId="{477964EB-F262-4B27-B4C8-A594F09C0A6D}" destId="{A3D9B2DE-8DBA-4AE3-B115-F9924E5E65E3}" srcOrd="0" destOrd="0" presId="urn:microsoft.com/office/officeart/2005/8/layout/chevron2"/>
    <dgm:cxn modelId="{09268BF1-C4D9-4E05-BD9F-3ACD36439EAF}" srcId="{477964EB-F262-4B27-B4C8-A594F09C0A6D}" destId="{2DD3CA79-80FC-4243-BEF1-34E821F00092}" srcOrd="0" destOrd="0" parTransId="{42B8F59C-3F8A-4ABE-9487-F7DB69A89440}" sibTransId="{D0BB3B94-1D35-49D8-940A-51DEC1C5C74B}"/>
    <dgm:cxn modelId="{BED16712-8EED-46B9-BB7B-9641FED15DA0}" type="presOf" srcId="{7A324DF5-408C-4C21-BCC8-27D042864723}" destId="{98A30D04-4444-48E2-B2D8-D1CCFE1FAC4A}" srcOrd="0" destOrd="0" presId="urn:microsoft.com/office/officeart/2005/8/layout/chevron2"/>
    <dgm:cxn modelId="{5357C1EF-928A-43CD-A5FC-326FDE6A7ED0}" type="presOf" srcId="{FD32AF4D-6823-405D-B4A4-80EC0AA9A2CB}" destId="{447561B8-7DF3-456A-800E-E78ADE02D60B}" srcOrd="0" destOrd="0" presId="urn:microsoft.com/office/officeart/2005/8/layout/chevron2"/>
    <dgm:cxn modelId="{6626A2AE-7FCD-4426-A8D5-6A3C810240BC}" srcId="{FD32AF4D-6823-405D-B4A4-80EC0AA9A2CB}" destId="{F06032D9-3CAE-4BED-B2C1-B6B7C0E3EED1}" srcOrd="0" destOrd="0" parTransId="{CD6D5CBA-54FE-4577-AA62-5416908AF1C1}" sibTransId="{83C636F8-98D0-4F6D-97C1-6E9E5724F18D}"/>
    <dgm:cxn modelId="{8B1FAE1F-1DE6-48F6-8439-B02EC83CB7BB}" type="presOf" srcId="{F06032D9-3CAE-4BED-B2C1-B6B7C0E3EED1}" destId="{9A2AE366-2D88-4435-B0B7-292710E17C9E}" srcOrd="0" destOrd="0" presId="urn:microsoft.com/office/officeart/2005/8/layout/chevron2"/>
    <dgm:cxn modelId="{601A7E34-C171-4560-8768-21D823E378D1}" srcId="{477964EB-F262-4B27-B4C8-A594F09C0A6D}" destId="{FD32AF4D-6823-405D-B4A4-80EC0AA9A2CB}" srcOrd="1" destOrd="0" parTransId="{18DD60CB-D551-4110-84EB-C146691ECD2B}" sibTransId="{6EB4A2FE-54A3-43FD-969E-CBB88507650B}"/>
    <dgm:cxn modelId="{51ADACDA-2C73-43CE-87F8-DBD12EAED156}" srcId="{2DD3CA79-80FC-4243-BEF1-34E821F00092}" destId="{7A324DF5-408C-4C21-BCC8-27D042864723}" srcOrd="0" destOrd="0" parTransId="{881EBBB3-9FB0-4806-9E88-0529408BD5D7}" sibTransId="{09B0795F-5E1C-4EF6-9188-0CB7198EB750}"/>
    <dgm:cxn modelId="{A893AA59-8392-43B7-85DE-A06841655C1B}" type="presOf" srcId="{2DD3CA79-80FC-4243-BEF1-34E821F00092}" destId="{1A7A96B0-0328-4D88-BF2B-C961739EBFB5}" srcOrd="0" destOrd="0" presId="urn:microsoft.com/office/officeart/2005/8/layout/chevron2"/>
    <dgm:cxn modelId="{480C4455-81A4-4C06-9F4E-3A96C9069FC6}" type="presParOf" srcId="{A3D9B2DE-8DBA-4AE3-B115-F9924E5E65E3}" destId="{ACECD8C0-A221-4238-B4D1-5D2EC7C4E466}" srcOrd="0" destOrd="0" presId="urn:microsoft.com/office/officeart/2005/8/layout/chevron2"/>
    <dgm:cxn modelId="{78DE742C-C0DE-4855-B782-35CC6BB3C314}" type="presParOf" srcId="{ACECD8C0-A221-4238-B4D1-5D2EC7C4E466}" destId="{1A7A96B0-0328-4D88-BF2B-C961739EBFB5}" srcOrd="0" destOrd="0" presId="urn:microsoft.com/office/officeart/2005/8/layout/chevron2"/>
    <dgm:cxn modelId="{74404F2C-852F-441F-8F66-906893C4481C}" type="presParOf" srcId="{ACECD8C0-A221-4238-B4D1-5D2EC7C4E466}" destId="{98A30D04-4444-48E2-B2D8-D1CCFE1FAC4A}" srcOrd="1" destOrd="0" presId="urn:microsoft.com/office/officeart/2005/8/layout/chevron2"/>
    <dgm:cxn modelId="{804048B2-5E02-4C29-A63E-B616A5D946F1}" type="presParOf" srcId="{A3D9B2DE-8DBA-4AE3-B115-F9924E5E65E3}" destId="{B5ED148E-23EA-4620-8350-9EBEAB0D4971}" srcOrd="1" destOrd="0" presId="urn:microsoft.com/office/officeart/2005/8/layout/chevron2"/>
    <dgm:cxn modelId="{70C51307-7CFD-4817-8729-5A80CCCE8CAB}" type="presParOf" srcId="{A3D9B2DE-8DBA-4AE3-B115-F9924E5E65E3}" destId="{83BA1C0A-73FE-4B8D-BB7C-A6A68F482E16}" srcOrd="2" destOrd="0" presId="urn:microsoft.com/office/officeart/2005/8/layout/chevron2"/>
    <dgm:cxn modelId="{A97B343D-F1A6-467C-8C63-D76188E9E425}" type="presParOf" srcId="{83BA1C0A-73FE-4B8D-BB7C-A6A68F482E16}" destId="{447561B8-7DF3-456A-800E-E78ADE02D60B}" srcOrd="0" destOrd="0" presId="urn:microsoft.com/office/officeart/2005/8/layout/chevron2"/>
    <dgm:cxn modelId="{E5FFB56F-0710-459A-9D97-43B18C33732F}" type="presParOf" srcId="{83BA1C0A-73FE-4B8D-BB7C-A6A68F482E16}" destId="{9A2AE366-2D88-4435-B0B7-292710E17C9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87A6B9-5125-414F-8F6F-EC4C4EBD33D6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4D2C5D8D-979D-4830-818F-37FAB71C0074}">
      <dgm:prSet/>
      <dgm:spPr/>
      <dgm:t>
        <a:bodyPr/>
        <a:lstStyle/>
        <a:p>
          <a:pPr rtl="1"/>
          <a:r>
            <a:rPr lang="fa-IR" smtClean="0">
              <a:cs typeface="B Zar" pitchFamily="2" charset="-78"/>
            </a:rPr>
            <a:t>فرض کنید مختارید از بین موقعیت‌های زیر یکی را انتخاب کنید:</a:t>
          </a:r>
          <a:endParaRPr lang="en-US">
            <a:cs typeface="B Zar" pitchFamily="2" charset="-78"/>
          </a:endParaRPr>
        </a:p>
      </dgm:t>
    </dgm:pt>
    <dgm:pt modelId="{E3FE156C-97BB-4327-988A-3BE5C7EE375A}" type="parTrans" cxnId="{23F12D6B-69F3-4ED1-9117-D38FF3FF48A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4F6CE5E-2A1F-40E1-8A3B-E1167D52458E}" type="sibTrans" cxnId="{23F12D6B-69F3-4ED1-9117-D38FF3FF48A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7ECA40E-3B69-42C9-B4AE-3B07F97E262D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دریافت قطعی 100 هزار تومان</a:t>
          </a:r>
          <a:endParaRPr lang="en-US" dirty="0">
            <a:cs typeface="B Zar" pitchFamily="2" charset="-78"/>
          </a:endParaRPr>
        </a:p>
      </dgm:t>
    </dgm:pt>
    <dgm:pt modelId="{1B113E35-073A-49BF-892A-08306D4D7A54}" type="parTrans" cxnId="{F5D21DC9-901A-4C1E-BE40-0E0BB15A97E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046FEF0-E7CB-446E-86D3-97A7652EA28C}" type="sibTrans" cxnId="{F5D21DC9-901A-4C1E-BE40-0E0BB15A97E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C965582-16D0-4070-9789-1F1B62CE850D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پذیرش شراط‌بندی‌ای که شامل دریافت 1 میلیون تومان با احتمال 15 درصد و هیچ چیز با احتمال 75 درصد است.</a:t>
          </a:r>
          <a:endParaRPr lang="en-US" dirty="0">
            <a:cs typeface="B Zar" pitchFamily="2" charset="-78"/>
          </a:endParaRPr>
        </a:p>
      </dgm:t>
    </dgm:pt>
    <dgm:pt modelId="{3777E7D0-1701-4204-A9D6-42E4317A815B}" type="parTrans" cxnId="{9E62360D-4350-4D8F-AF52-FA471C46166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1B2BEA9-6DA3-4A59-B15F-8BE3F183061D}" type="sibTrans" cxnId="{9E62360D-4350-4D8F-AF52-FA471C46166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F764388-2181-4C19-9573-33F9618D52BC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ارزش موردانتظار شرط‌بندی 150 هزار تومان است، که بیش از ارزش </a:t>
          </a:r>
          <a:r>
            <a:rPr lang="fa-IR" dirty="0" smtClean="0">
              <a:cs typeface="B Zar" pitchFamily="2" charset="-78"/>
            </a:rPr>
            <a:t>گزینة </a:t>
          </a:r>
          <a:r>
            <a:rPr lang="fa-IR" dirty="0" smtClean="0">
              <a:cs typeface="B Zar" pitchFamily="2" charset="-78"/>
            </a:rPr>
            <a:t>اول است. آیا ارزش موردانتظار معیار کاملی برای انتخاب از بین گزینه‌های یادشده است؟</a:t>
          </a:r>
          <a:endParaRPr lang="en-US" dirty="0">
            <a:cs typeface="B Zar" pitchFamily="2" charset="-78"/>
          </a:endParaRPr>
        </a:p>
      </dgm:t>
    </dgm:pt>
    <dgm:pt modelId="{AECD5C73-57D1-4581-8F22-5687C0D6023A}" type="parTrans" cxnId="{83D8D6D7-7F67-4CEF-BBF5-22E603915C0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1997BA5-AF04-4F70-88DB-C1E0FC2EF73A}" type="sibTrans" cxnId="{83D8D6D7-7F67-4CEF-BBF5-22E603915C0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0559A05-148A-42D7-83C7-E9BFF87D9228}">
      <dgm:prSet/>
      <dgm:spPr/>
      <dgm:t>
        <a:bodyPr/>
        <a:lstStyle/>
        <a:p>
          <a:pPr rtl="1"/>
          <a:endParaRPr lang="en-US" dirty="0">
            <a:cs typeface="B Zar" pitchFamily="2" charset="-78"/>
          </a:endParaRPr>
        </a:p>
      </dgm:t>
    </dgm:pt>
    <dgm:pt modelId="{F7067601-1ABF-43DF-93FE-5A3CE3AA9303}" type="parTrans" cxnId="{EFAE58C0-0CC5-4F7D-93DB-ACB6C3200CD8}">
      <dgm:prSet/>
      <dgm:spPr/>
      <dgm:t>
        <a:bodyPr/>
        <a:lstStyle/>
        <a:p>
          <a:endParaRPr lang="en-US"/>
        </a:p>
      </dgm:t>
    </dgm:pt>
    <dgm:pt modelId="{12B717ED-AF0B-4842-A30D-1D3A80D393C3}" type="sibTrans" cxnId="{EFAE58C0-0CC5-4F7D-93DB-ACB6C3200CD8}">
      <dgm:prSet/>
      <dgm:spPr/>
      <dgm:t>
        <a:bodyPr/>
        <a:lstStyle/>
        <a:p>
          <a:endParaRPr lang="en-US"/>
        </a:p>
      </dgm:t>
    </dgm:pt>
    <dgm:pt modelId="{16B53A95-7E55-4AA5-AA73-A6468ED1F2E3}" type="pres">
      <dgm:prSet presAssocID="{9987A6B9-5125-414F-8F6F-EC4C4EBD33D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3A5653-9179-473A-8D78-CC8EFF9FAFB5}" type="pres">
      <dgm:prSet presAssocID="{4D2C5D8D-979D-4830-818F-37FAB71C007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DCCA8E-5FC2-4B19-8BBC-7DE55A38472E}" type="pres">
      <dgm:prSet presAssocID="{4D2C5D8D-979D-4830-818F-37FAB71C007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FAC0F0-D58D-4978-AB1D-9211F8E4CEC0}" type="pres">
      <dgm:prSet presAssocID="{3F764388-2181-4C19-9573-33F9618D52B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F33CB1-DF87-41E5-B15A-407208EC6174}" type="presOf" srcId="{3F764388-2181-4C19-9573-33F9618D52BC}" destId="{09FAC0F0-D58D-4978-AB1D-9211F8E4CEC0}" srcOrd="0" destOrd="0" presId="urn:microsoft.com/office/officeart/2005/8/layout/vList2"/>
    <dgm:cxn modelId="{CB00CAD8-5086-4399-B24D-484AC0EBBD5D}" type="presOf" srcId="{C7ECA40E-3B69-42C9-B4AE-3B07F97E262D}" destId="{64DCCA8E-5FC2-4B19-8BBC-7DE55A38472E}" srcOrd="0" destOrd="1" presId="urn:microsoft.com/office/officeart/2005/8/layout/vList2"/>
    <dgm:cxn modelId="{DBAE63BB-ADAA-409C-9C7B-6784853F84C4}" type="presOf" srcId="{7C965582-16D0-4070-9789-1F1B62CE850D}" destId="{64DCCA8E-5FC2-4B19-8BBC-7DE55A38472E}" srcOrd="0" destOrd="2" presId="urn:microsoft.com/office/officeart/2005/8/layout/vList2"/>
    <dgm:cxn modelId="{3EBACC46-24E6-40CD-8D1F-AE9580910B50}" type="presOf" srcId="{4D2C5D8D-979D-4830-818F-37FAB71C0074}" destId="{343A5653-9179-473A-8D78-CC8EFF9FAFB5}" srcOrd="0" destOrd="0" presId="urn:microsoft.com/office/officeart/2005/8/layout/vList2"/>
    <dgm:cxn modelId="{F5D21DC9-901A-4C1E-BE40-0E0BB15A97EA}" srcId="{4D2C5D8D-979D-4830-818F-37FAB71C0074}" destId="{C7ECA40E-3B69-42C9-B4AE-3B07F97E262D}" srcOrd="1" destOrd="0" parTransId="{1B113E35-073A-49BF-892A-08306D4D7A54}" sibTransId="{C046FEF0-E7CB-446E-86D3-97A7652EA28C}"/>
    <dgm:cxn modelId="{9E62360D-4350-4D8F-AF52-FA471C461666}" srcId="{4D2C5D8D-979D-4830-818F-37FAB71C0074}" destId="{7C965582-16D0-4070-9789-1F1B62CE850D}" srcOrd="2" destOrd="0" parTransId="{3777E7D0-1701-4204-A9D6-42E4317A815B}" sibTransId="{81B2BEA9-6DA3-4A59-B15F-8BE3F183061D}"/>
    <dgm:cxn modelId="{EFAE58C0-0CC5-4F7D-93DB-ACB6C3200CD8}" srcId="{4D2C5D8D-979D-4830-818F-37FAB71C0074}" destId="{A0559A05-148A-42D7-83C7-E9BFF87D9228}" srcOrd="0" destOrd="0" parTransId="{F7067601-1ABF-43DF-93FE-5A3CE3AA9303}" sibTransId="{12B717ED-AF0B-4842-A30D-1D3A80D393C3}"/>
    <dgm:cxn modelId="{83D8D6D7-7F67-4CEF-BBF5-22E603915C03}" srcId="{9987A6B9-5125-414F-8F6F-EC4C4EBD33D6}" destId="{3F764388-2181-4C19-9573-33F9618D52BC}" srcOrd="1" destOrd="0" parTransId="{AECD5C73-57D1-4581-8F22-5687C0D6023A}" sibTransId="{41997BA5-AF04-4F70-88DB-C1E0FC2EF73A}"/>
    <dgm:cxn modelId="{6733D852-FF41-4722-8EBB-B5BFE9A9CA01}" type="presOf" srcId="{A0559A05-148A-42D7-83C7-E9BFF87D9228}" destId="{64DCCA8E-5FC2-4B19-8BBC-7DE55A38472E}" srcOrd="0" destOrd="0" presId="urn:microsoft.com/office/officeart/2005/8/layout/vList2"/>
    <dgm:cxn modelId="{B9E2CC83-3037-4492-9E8C-2838EBCF3247}" type="presOf" srcId="{9987A6B9-5125-414F-8F6F-EC4C4EBD33D6}" destId="{16B53A95-7E55-4AA5-AA73-A6468ED1F2E3}" srcOrd="0" destOrd="0" presId="urn:microsoft.com/office/officeart/2005/8/layout/vList2"/>
    <dgm:cxn modelId="{23F12D6B-69F3-4ED1-9117-D38FF3FF48A9}" srcId="{9987A6B9-5125-414F-8F6F-EC4C4EBD33D6}" destId="{4D2C5D8D-979D-4830-818F-37FAB71C0074}" srcOrd="0" destOrd="0" parTransId="{E3FE156C-97BB-4327-988A-3BE5C7EE375A}" sibTransId="{44F6CE5E-2A1F-40E1-8A3B-E1167D52458E}"/>
    <dgm:cxn modelId="{453B9F74-484F-415D-9601-C18F83C7C9A2}" type="presParOf" srcId="{16B53A95-7E55-4AA5-AA73-A6468ED1F2E3}" destId="{343A5653-9179-473A-8D78-CC8EFF9FAFB5}" srcOrd="0" destOrd="0" presId="urn:microsoft.com/office/officeart/2005/8/layout/vList2"/>
    <dgm:cxn modelId="{9B0667C1-1F53-46C7-8558-3C83AB3ED680}" type="presParOf" srcId="{16B53A95-7E55-4AA5-AA73-A6468ED1F2E3}" destId="{64DCCA8E-5FC2-4B19-8BBC-7DE55A38472E}" srcOrd="1" destOrd="0" presId="urn:microsoft.com/office/officeart/2005/8/layout/vList2"/>
    <dgm:cxn modelId="{AD0A3C25-9B41-4498-B90D-C004830CA9F6}" type="presParOf" srcId="{16B53A95-7E55-4AA5-AA73-A6468ED1F2E3}" destId="{09FAC0F0-D58D-4978-AB1D-9211F8E4CEC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6539A1-6875-46AA-B3D1-490963460D7C}" type="doc">
      <dgm:prSet loTypeId="urn:microsoft.com/office/officeart/2005/8/layout/h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1F395A68-804C-47E4-ACCF-45D55D38D2CD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نظریة </a:t>
          </a:r>
          <a:r>
            <a:rPr lang="fa-IR" dirty="0" smtClean="0">
              <a:cs typeface="B Zar" pitchFamily="2" charset="-78"/>
            </a:rPr>
            <a:t>مطلوبیت موردانتظار در سال 1947 متولد شد.</a:t>
          </a:r>
          <a:endParaRPr lang="en-US" dirty="0">
            <a:cs typeface="B Zar" pitchFamily="2" charset="-78"/>
          </a:endParaRPr>
        </a:p>
      </dgm:t>
    </dgm:pt>
    <dgm:pt modelId="{27F0B0AD-53DF-413A-8599-7AA23DC986FE}" type="parTrans" cxnId="{D4C9290A-09DD-4B6D-9EB2-47C392AB5DD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D4B7F3E-75E5-4128-A18F-5792F8D87FA1}" type="sibTrans" cxnId="{D4C9290A-09DD-4B6D-9EB2-47C392AB5DD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2A43F5D-F2E7-4A81-BE9B-7E029E552A8D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بحث در مورد پارادوکس خیابان پترزبورگ در میان دانشمندان ادامه داشت تا این‌که در سال 1947 دو ریاضی‌دان به نام‌های ون نومن (</a:t>
          </a:r>
          <a:r>
            <a:rPr lang="en-US" dirty="0" smtClean="0">
              <a:cs typeface="B Zar" pitchFamily="2" charset="-78"/>
            </a:rPr>
            <a:t>Von Neumann</a:t>
          </a:r>
          <a:r>
            <a:rPr lang="fa-IR" dirty="0" smtClean="0">
              <a:cs typeface="B Zar" pitchFamily="2" charset="-78"/>
            </a:rPr>
            <a:t>)  و اسکار مورگنشترن (</a:t>
          </a:r>
          <a:r>
            <a:rPr lang="en-US" dirty="0" smtClean="0">
              <a:cs typeface="B Zar" pitchFamily="2" charset="-78"/>
            </a:rPr>
            <a:t>Oskar Morgenstern</a:t>
          </a:r>
          <a:r>
            <a:rPr lang="fa-IR" dirty="0" smtClean="0">
              <a:cs typeface="B Zar" pitchFamily="2" charset="-78"/>
            </a:rPr>
            <a:t>)   با معرفی </a:t>
          </a:r>
          <a:r>
            <a:rPr lang="fa-IR" dirty="0" smtClean="0">
              <a:cs typeface="B Zar" pitchFamily="2" charset="-78"/>
            </a:rPr>
            <a:t>نظریة </a:t>
          </a:r>
          <a:r>
            <a:rPr lang="fa-IR" dirty="0" smtClean="0">
              <a:cs typeface="B Zar" pitchFamily="2" charset="-78"/>
            </a:rPr>
            <a:t>مطلوبیت موردانتظار مبنای نظری محکمی برای انتخاب در شرایط عدم‌اطمینان ارائه کردند.</a:t>
          </a:r>
          <a:endParaRPr lang="en-US" dirty="0">
            <a:cs typeface="B Zar" pitchFamily="2" charset="-78"/>
          </a:endParaRPr>
        </a:p>
      </dgm:t>
    </dgm:pt>
    <dgm:pt modelId="{8DA1A9C1-CCF8-4CEF-8867-0C56AAAD9A4B}" type="parTrans" cxnId="{907EACED-6293-4948-856C-09EE6EFC7D6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DE33142-2218-4582-8CD9-E96EA70A8614}" type="sibTrans" cxnId="{907EACED-6293-4948-856C-09EE6EFC7D6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E4BE595-B744-4E9B-A8DB-E9D066C2475B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نظریة </a:t>
          </a:r>
          <a:r>
            <a:rPr lang="fa-IR" dirty="0" smtClean="0">
              <a:cs typeface="B Zar" pitchFamily="2" charset="-78"/>
            </a:rPr>
            <a:t>چشم‌انداز تجمعی (</a:t>
          </a:r>
          <a:r>
            <a:rPr lang="en-US" dirty="0" smtClean="0">
              <a:cs typeface="B Zar" pitchFamily="2" charset="-78"/>
            </a:rPr>
            <a:t>cumulative prospect theory</a:t>
          </a:r>
          <a:r>
            <a:rPr lang="fa-IR" dirty="0" smtClean="0">
              <a:cs typeface="B Zar" pitchFamily="2" charset="-78"/>
            </a:rPr>
            <a:t>) تعمیمی از </a:t>
          </a:r>
          <a:r>
            <a:rPr lang="fa-IR" dirty="0" smtClean="0">
              <a:cs typeface="B Zar" pitchFamily="2" charset="-78"/>
            </a:rPr>
            <a:t>نظریة </a:t>
          </a:r>
          <a:r>
            <a:rPr lang="fa-IR" dirty="0" smtClean="0">
              <a:cs typeface="B Zar" pitchFamily="2" charset="-78"/>
            </a:rPr>
            <a:t>مطلوبیت موردانتظار است که بسیاری از اصول حاکم بر رفتار را پیش‌بینی می‌کند. این نظریه در سال 1992 توسط کانمن </a:t>
          </a:r>
          <a:r>
            <a:rPr lang="en-US" dirty="0" smtClean="0">
              <a:cs typeface="B Zar" pitchFamily="2" charset="-78"/>
            </a:rPr>
            <a:t>(</a:t>
          </a:r>
          <a:r>
            <a:rPr lang="en-US" dirty="0" err="1" smtClean="0">
              <a:cs typeface="B Zar" pitchFamily="2" charset="-78"/>
            </a:rPr>
            <a:t>Kahneman</a:t>
          </a:r>
          <a:r>
            <a:rPr lang="en-US" dirty="0" smtClean="0">
              <a:cs typeface="B Zar" pitchFamily="2" charset="-78"/>
            </a:rPr>
            <a:t>)</a:t>
          </a:r>
          <a:r>
            <a:rPr lang="fa-IR" dirty="0" smtClean="0">
              <a:cs typeface="B Zar" pitchFamily="2" charset="-78"/>
            </a:rPr>
            <a:t> و تیورسکی (</a:t>
          </a:r>
          <a:r>
            <a:rPr lang="en-US" dirty="0" err="1" smtClean="0">
              <a:cs typeface="B Zar" pitchFamily="2" charset="-78"/>
            </a:rPr>
            <a:t>Tversky</a:t>
          </a:r>
          <a:r>
            <a:rPr lang="fa-IR" dirty="0" smtClean="0">
              <a:cs typeface="B Zar" pitchFamily="2" charset="-78"/>
            </a:rPr>
            <a:t>) مطرح شد. دانیل کانمن در سال 2002 عمدتاً به خاطر </a:t>
          </a:r>
          <a:r>
            <a:rPr lang="fa-IR" dirty="0" smtClean="0">
              <a:cs typeface="B Zar" pitchFamily="2" charset="-78"/>
            </a:rPr>
            <a:t>توسعة نظریة </a:t>
          </a:r>
          <a:r>
            <a:rPr lang="fa-IR" dirty="0" smtClean="0">
              <a:cs typeface="B Zar" pitchFamily="2" charset="-78"/>
            </a:rPr>
            <a:t>چشم‌انداز، </a:t>
          </a:r>
          <a:r>
            <a:rPr lang="fa-IR" dirty="0" smtClean="0">
              <a:cs typeface="B Zar" pitchFamily="2" charset="-78"/>
            </a:rPr>
            <a:t>جایزة </a:t>
          </a:r>
          <a:r>
            <a:rPr lang="fa-IR" dirty="0" smtClean="0">
              <a:cs typeface="B Zar" pitchFamily="2" charset="-78"/>
            </a:rPr>
            <a:t>نوبل اقتصاد را نصیب خود کرد. </a:t>
          </a:r>
          <a:endParaRPr lang="en-US" dirty="0">
            <a:cs typeface="B Zar" pitchFamily="2" charset="-78"/>
          </a:endParaRPr>
        </a:p>
      </dgm:t>
    </dgm:pt>
    <dgm:pt modelId="{CB44F78F-1F5A-4C0A-A2FA-A41E615085B7}" type="parTrans" cxnId="{8EEF85C2-CEB5-4B91-BD0C-DDA523727D99}">
      <dgm:prSet/>
      <dgm:spPr/>
      <dgm:t>
        <a:bodyPr/>
        <a:lstStyle/>
        <a:p>
          <a:endParaRPr lang="en-US"/>
        </a:p>
      </dgm:t>
    </dgm:pt>
    <dgm:pt modelId="{E28CC950-2F5A-41ED-96E6-C49644D1D027}" type="sibTrans" cxnId="{8EEF85C2-CEB5-4B91-BD0C-DDA523727D99}">
      <dgm:prSet/>
      <dgm:spPr/>
      <dgm:t>
        <a:bodyPr/>
        <a:lstStyle/>
        <a:p>
          <a:endParaRPr lang="en-US"/>
        </a:p>
      </dgm:t>
    </dgm:pt>
    <dgm:pt modelId="{FE695248-44BE-4660-B679-84B360E6B874}" type="pres">
      <dgm:prSet presAssocID="{186539A1-6875-46AA-B3D1-490963460D7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1004CF-9793-4CDC-A55A-7125DBE76D63}" type="pres">
      <dgm:prSet presAssocID="{1F395A68-804C-47E4-ACCF-45D55D38D2CD}" presName="composite" presStyleCnt="0"/>
      <dgm:spPr/>
    </dgm:pt>
    <dgm:pt modelId="{15854355-37C0-44A5-85DC-F4442F8BEF63}" type="pres">
      <dgm:prSet presAssocID="{1F395A68-804C-47E4-ACCF-45D55D38D2CD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77AB6D-2D46-4B6D-A178-0F327E262D9D}" type="pres">
      <dgm:prSet presAssocID="{1F395A68-804C-47E4-ACCF-45D55D38D2CD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EF85C2-CEB5-4B91-BD0C-DDA523727D99}" srcId="{1F395A68-804C-47E4-ACCF-45D55D38D2CD}" destId="{3E4BE595-B744-4E9B-A8DB-E9D066C2475B}" srcOrd="1" destOrd="0" parTransId="{CB44F78F-1F5A-4C0A-A2FA-A41E615085B7}" sibTransId="{E28CC950-2F5A-41ED-96E6-C49644D1D027}"/>
    <dgm:cxn modelId="{907EACED-6293-4948-856C-09EE6EFC7D6B}" srcId="{1F395A68-804C-47E4-ACCF-45D55D38D2CD}" destId="{C2A43F5D-F2E7-4A81-BE9B-7E029E552A8D}" srcOrd="0" destOrd="0" parTransId="{8DA1A9C1-CCF8-4CEF-8867-0C56AAAD9A4B}" sibTransId="{CDE33142-2218-4582-8CD9-E96EA70A8614}"/>
    <dgm:cxn modelId="{9BE00E28-C100-42D5-91ED-FD89E4D65132}" type="presOf" srcId="{1F395A68-804C-47E4-ACCF-45D55D38D2CD}" destId="{15854355-37C0-44A5-85DC-F4442F8BEF63}" srcOrd="0" destOrd="0" presId="urn:microsoft.com/office/officeart/2005/8/layout/hList1"/>
    <dgm:cxn modelId="{D4C9290A-09DD-4B6D-9EB2-47C392AB5DDD}" srcId="{186539A1-6875-46AA-B3D1-490963460D7C}" destId="{1F395A68-804C-47E4-ACCF-45D55D38D2CD}" srcOrd="0" destOrd="0" parTransId="{27F0B0AD-53DF-413A-8599-7AA23DC986FE}" sibTransId="{3D4B7F3E-75E5-4128-A18F-5792F8D87FA1}"/>
    <dgm:cxn modelId="{3024C609-49CB-4864-94CC-337AB6AE817C}" type="presOf" srcId="{3E4BE595-B744-4E9B-A8DB-E9D066C2475B}" destId="{2877AB6D-2D46-4B6D-A178-0F327E262D9D}" srcOrd="0" destOrd="1" presId="urn:microsoft.com/office/officeart/2005/8/layout/hList1"/>
    <dgm:cxn modelId="{B8961887-9811-4F60-AB8E-C4DFFB5F9B97}" type="presOf" srcId="{186539A1-6875-46AA-B3D1-490963460D7C}" destId="{FE695248-44BE-4660-B679-84B360E6B874}" srcOrd="0" destOrd="0" presId="urn:microsoft.com/office/officeart/2005/8/layout/hList1"/>
    <dgm:cxn modelId="{9BF28D2A-DFE9-42EB-9DE3-FFD547CCA659}" type="presOf" srcId="{C2A43F5D-F2E7-4A81-BE9B-7E029E552A8D}" destId="{2877AB6D-2D46-4B6D-A178-0F327E262D9D}" srcOrd="0" destOrd="0" presId="urn:microsoft.com/office/officeart/2005/8/layout/hList1"/>
    <dgm:cxn modelId="{8DCA1D56-1EB0-4370-811C-031403750133}" type="presParOf" srcId="{FE695248-44BE-4660-B679-84B360E6B874}" destId="{8C1004CF-9793-4CDC-A55A-7125DBE76D63}" srcOrd="0" destOrd="0" presId="urn:microsoft.com/office/officeart/2005/8/layout/hList1"/>
    <dgm:cxn modelId="{CA2A4EA1-EB72-4F66-8F8C-FFB1C9B694EB}" type="presParOf" srcId="{8C1004CF-9793-4CDC-A55A-7125DBE76D63}" destId="{15854355-37C0-44A5-85DC-F4442F8BEF63}" srcOrd="0" destOrd="0" presId="urn:microsoft.com/office/officeart/2005/8/layout/hList1"/>
    <dgm:cxn modelId="{CD38BD06-CB2C-49FE-8AD3-DFCA05DCF379}" type="presParOf" srcId="{8C1004CF-9793-4CDC-A55A-7125DBE76D63}" destId="{2877AB6D-2D46-4B6D-A178-0F327E262D9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1B9793B-047D-4A10-9ACA-80EDA980B12C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28C3EE4B-A4C3-4C70-A307-5A366195989D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هدف: </a:t>
          </a:r>
          <a:r>
            <a:rPr lang="fa-IR" dirty="0" smtClean="0">
              <a:cs typeface="B Zar" pitchFamily="2" charset="-78"/>
            </a:rPr>
            <a:t>نظریة </a:t>
          </a:r>
          <a:r>
            <a:rPr lang="fa-IR" dirty="0" smtClean="0">
              <a:cs typeface="B Zar" pitchFamily="2" charset="-78"/>
            </a:rPr>
            <a:t>مطلوبیت موردانتظار در تلاش است تا با لحاظ حداقل مفروضات منطقی ممکن نظریه‌ای در باب انتخاب (تصمیم‌گیری) عقلایی تحت شرایط عدم‌اطمینان توسعه دهد.</a:t>
          </a:r>
          <a:endParaRPr lang="en-US" dirty="0">
            <a:cs typeface="B Zar" pitchFamily="2" charset="-78"/>
          </a:endParaRPr>
        </a:p>
      </dgm:t>
    </dgm:pt>
    <dgm:pt modelId="{6EED262D-E149-426F-BBCD-92B74DAD2C55}" type="parTrans" cxnId="{C1B9A210-BF15-438D-B8BE-BB73DEB9272C}">
      <dgm:prSet/>
      <dgm:spPr/>
      <dgm:t>
        <a:bodyPr/>
        <a:lstStyle/>
        <a:p>
          <a:endParaRPr lang="en-US"/>
        </a:p>
      </dgm:t>
    </dgm:pt>
    <dgm:pt modelId="{81421923-DFB5-4B7D-8525-9B78BECF5DDE}" type="sibTrans" cxnId="{C1B9A210-BF15-438D-B8BE-BB73DEB9272C}">
      <dgm:prSet/>
      <dgm:spPr/>
      <dgm:t>
        <a:bodyPr/>
        <a:lstStyle/>
        <a:p>
          <a:endParaRPr lang="en-US"/>
        </a:p>
      </dgm:t>
    </dgm:pt>
    <dgm:pt modelId="{ED7BD1DB-4C6D-49FA-B19A-BC5137282FE4}" type="pres">
      <dgm:prSet presAssocID="{31B9793B-047D-4A10-9ACA-80EDA980B12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65BA23-A48F-4917-A23C-EBEC254FC240}" type="pres">
      <dgm:prSet presAssocID="{28C3EE4B-A4C3-4C70-A307-5A366195989D}" presName="parentText" presStyleLbl="node1" presStyleIdx="0" presStyleCnt="1">
        <dgm:presLayoutVars>
          <dgm:chMax val="0"/>
          <dgm:bulletEnabled val="1"/>
        </dgm:presLayoutVars>
      </dgm:prSet>
      <dgm:spPr>
        <a:prstGeom prst="wedgeEllipseCallout">
          <a:avLst/>
        </a:prstGeom>
      </dgm:spPr>
      <dgm:t>
        <a:bodyPr/>
        <a:lstStyle/>
        <a:p>
          <a:endParaRPr lang="en-US"/>
        </a:p>
      </dgm:t>
    </dgm:pt>
  </dgm:ptLst>
  <dgm:cxnLst>
    <dgm:cxn modelId="{C1B9A210-BF15-438D-B8BE-BB73DEB9272C}" srcId="{31B9793B-047D-4A10-9ACA-80EDA980B12C}" destId="{28C3EE4B-A4C3-4C70-A307-5A366195989D}" srcOrd="0" destOrd="0" parTransId="{6EED262D-E149-426F-BBCD-92B74DAD2C55}" sibTransId="{81421923-DFB5-4B7D-8525-9B78BECF5DDE}"/>
    <dgm:cxn modelId="{0669C1A2-C10C-41AF-956B-6E1933C3C5C9}" type="presOf" srcId="{31B9793B-047D-4A10-9ACA-80EDA980B12C}" destId="{ED7BD1DB-4C6D-49FA-B19A-BC5137282FE4}" srcOrd="0" destOrd="0" presId="urn:microsoft.com/office/officeart/2005/8/layout/vList2"/>
    <dgm:cxn modelId="{30FFB437-5CAC-4C92-960A-35C814366BFB}" type="presOf" srcId="{28C3EE4B-A4C3-4C70-A307-5A366195989D}" destId="{8665BA23-A48F-4917-A23C-EBEC254FC240}" srcOrd="0" destOrd="0" presId="urn:microsoft.com/office/officeart/2005/8/layout/vList2"/>
    <dgm:cxn modelId="{62ABAA68-3104-4CE0-BAF5-167B10EF2E11}" type="presParOf" srcId="{ED7BD1DB-4C6D-49FA-B19A-BC5137282FE4}" destId="{8665BA23-A48F-4917-A23C-EBEC254FC24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17C4CF1-0AA4-46E5-8BA9-426DC4E1B507}" type="doc">
      <dgm:prSet loTypeId="urn:microsoft.com/office/officeart/2005/8/layout/process4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B16ADDC2-C479-423E-BE67-E019D7C549CC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برای </a:t>
          </a:r>
          <a:r>
            <a:rPr lang="fa-IR" dirty="0" smtClean="0">
              <a:cs typeface="B Zar" pitchFamily="2" charset="-78"/>
            </a:rPr>
            <a:t>توسعة </a:t>
          </a:r>
          <a:r>
            <a:rPr lang="fa-IR" dirty="0" smtClean="0">
              <a:cs typeface="B Zar" pitchFamily="2" charset="-78"/>
            </a:rPr>
            <a:t>نظریه‌ای در باب تصمیم‌گیری عقلایی در شرایط عدم‌اطمینان، نیاز است مفروضات دقیقی در مورد رفتار شخص لحاظ شود. </a:t>
          </a:r>
          <a:endParaRPr lang="en-US" dirty="0">
            <a:cs typeface="B Zar" pitchFamily="2" charset="-78"/>
          </a:endParaRPr>
        </a:p>
      </dgm:t>
    </dgm:pt>
    <dgm:pt modelId="{2593B253-4FCD-4EDC-B421-87618787591A}" type="parTrans" cxnId="{CACDA3E1-E65A-4918-B582-00694CB0A00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35931FF-86C5-41B0-8125-BD4F5477A47E}" type="sibTrans" cxnId="{CACDA3E1-E65A-4918-B582-00694CB0A00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E906F7A-C303-4027-8F31-16950ACA9ED0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این مفروضات که به قواعد مطلوبیت کاردینال معروف اند، حداقل مفروضاتی است که رفتار عقلایی و سازگار را تضمین می‌کند.</a:t>
          </a:r>
          <a:endParaRPr lang="en-US" dirty="0">
            <a:cs typeface="B Zar" pitchFamily="2" charset="-78"/>
          </a:endParaRPr>
        </a:p>
      </dgm:t>
    </dgm:pt>
    <dgm:pt modelId="{326DBE44-792B-4F69-9BA3-808D870A9A28}" type="parTrans" cxnId="{246AC489-502A-4120-B3C8-CB8CA8B1EBE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7330596-7CD3-45A6-9C75-23CEE852C493}" type="sibTrans" cxnId="{246AC489-502A-4120-B3C8-CB8CA8B1EBE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7B35AFB-BA5E-4E3F-98E8-A025F606F7E3}">
      <dgm:prSet/>
      <dgm:spPr/>
      <dgm:t>
        <a:bodyPr/>
        <a:lstStyle/>
        <a:p>
          <a:pPr rtl="1"/>
          <a:r>
            <a:rPr lang="fa-IR" smtClean="0">
              <a:cs typeface="B Zar" pitchFamily="2" charset="-78"/>
            </a:rPr>
            <a:t>این قواعد در نهایت فرض می‌کنند:</a:t>
          </a:r>
          <a:endParaRPr lang="en-US">
            <a:cs typeface="B Zar" pitchFamily="2" charset="-78"/>
          </a:endParaRPr>
        </a:p>
      </dgm:t>
    </dgm:pt>
    <dgm:pt modelId="{789D22EB-9D27-448D-9D9D-293CE29A8B06}" type="parTrans" cxnId="{3B71157C-FCFC-46EA-934E-9207BA5BFC5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E43EB08-DE35-4F2F-B865-23CFF0A7E999}" type="sibTrans" cxnId="{3B71157C-FCFC-46EA-934E-9207BA5BFC5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9BD25DA-E0B2-4BC8-838C-A10552F9E442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افراد این تصمیمات منطقی را  با بررسی هزاران گزینه اخذ می‌کنند.</a:t>
          </a:r>
          <a:endParaRPr lang="en-US" dirty="0">
            <a:cs typeface="B Zar" pitchFamily="2" charset="-78"/>
          </a:endParaRPr>
        </a:p>
      </dgm:t>
    </dgm:pt>
    <dgm:pt modelId="{AB125513-A499-4BE6-85AE-47295F441BF2}" type="parTrans" cxnId="{96CBAF11-4C3A-4908-98CA-E6F5888AF48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13BD25E-DAFC-4D3A-B1FD-BEDABD902830}" type="sibTrans" cxnId="{96CBAF11-4C3A-4908-98CA-E6F5888AF48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2675EEE-7C00-438E-9539-9D220CBE1595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افراد تصمیمات کاملاً منطقی اخذ می‌کنند.</a:t>
          </a:r>
          <a:r>
            <a:rPr lang="en-US" dirty="0" smtClean="0">
              <a:cs typeface="B Zar" pitchFamily="2" charset="-78"/>
            </a:rPr>
            <a:t> </a:t>
          </a:r>
          <a:endParaRPr lang="en-US" dirty="0">
            <a:cs typeface="B Zar" pitchFamily="2" charset="-78"/>
          </a:endParaRPr>
        </a:p>
      </dgm:t>
    </dgm:pt>
    <dgm:pt modelId="{B5253516-092C-4A9D-92BC-8FB4E631394B}" type="parTrans" cxnId="{B333BF0F-35C4-47B9-A26F-6B6DAE4C7A2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D72F74E-21C1-4881-8046-D5395E79AC32}" type="sibTrans" cxnId="{B333BF0F-35C4-47B9-A26F-6B6DAE4C7A2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F1AA0B4-AA22-41CF-82DD-F8B4457D8D8F}" type="pres">
      <dgm:prSet presAssocID="{F17C4CF1-0AA4-46E5-8BA9-426DC4E1B50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C3FFD5-667F-4BEB-851C-2366CB5072A1}" type="pres">
      <dgm:prSet presAssocID="{F7B35AFB-BA5E-4E3F-98E8-A025F606F7E3}" presName="boxAndChildren" presStyleCnt="0"/>
      <dgm:spPr/>
    </dgm:pt>
    <dgm:pt modelId="{6ACF1EB1-6D73-4A6F-AE9D-14967FCB535C}" type="pres">
      <dgm:prSet presAssocID="{F7B35AFB-BA5E-4E3F-98E8-A025F606F7E3}" presName="parentTextBox" presStyleLbl="node1" presStyleIdx="0" presStyleCnt="3"/>
      <dgm:spPr/>
      <dgm:t>
        <a:bodyPr/>
        <a:lstStyle/>
        <a:p>
          <a:endParaRPr lang="en-US"/>
        </a:p>
      </dgm:t>
    </dgm:pt>
    <dgm:pt modelId="{1A3096FE-D88E-4CFF-A9DE-121F9B3C2945}" type="pres">
      <dgm:prSet presAssocID="{F7B35AFB-BA5E-4E3F-98E8-A025F606F7E3}" presName="entireBox" presStyleLbl="node1" presStyleIdx="0" presStyleCnt="3"/>
      <dgm:spPr/>
      <dgm:t>
        <a:bodyPr/>
        <a:lstStyle/>
        <a:p>
          <a:endParaRPr lang="en-US"/>
        </a:p>
      </dgm:t>
    </dgm:pt>
    <dgm:pt modelId="{05124C0C-12F4-4DAE-BB50-96FEB83E2D04}" type="pres">
      <dgm:prSet presAssocID="{F7B35AFB-BA5E-4E3F-98E8-A025F606F7E3}" presName="descendantBox" presStyleCnt="0"/>
      <dgm:spPr/>
    </dgm:pt>
    <dgm:pt modelId="{58F10378-94F2-4402-9178-FDE92EC2CA15}" type="pres">
      <dgm:prSet presAssocID="{19BD25DA-E0B2-4BC8-838C-A10552F9E442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2F9E13-51F5-4621-8D70-0F422B592C62}" type="pres">
      <dgm:prSet presAssocID="{02675EEE-7C00-438E-9539-9D220CBE1595}" presName="childTextBox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859F1B-400E-40FC-8C28-2D6741FFAAAC}" type="pres">
      <dgm:prSet presAssocID="{07330596-7CD3-45A6-9C75-23CEE852C493}" presName="sp" presStyleCnt="0"/>
      <dgm:spPr/>
    </dgm:pt>
    <dgm:pt modelId="{38571E9B-FD64-4E95-A11F-44641B5DC729}" type="pres">
      <dgm:prSet presAssocID="{8E906F7A-C303-4027-8F31-16950ACA9ED0}" presName="arrowAndChildren" presStyleCnt="0"/>
      <dgm:spPr/>
    </dgm:pt>
    <dgm:pt modelId="{EC69DCC5-6A6E-44D1-8C37-264E3940D778}" type="pres">
      <dgm:prSet presAssocID="{8E906F7A-C303-4027-8F31-16950ACA9ED0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1ACED2E2-D8E9-42FD-B173-0472FB47D1C4}" type="pres">
      <dgm:prSet presAssocID="{935931FF-86C5-41B0-8125-BD4F5477A47E}" presName="sp" presStyleCnt="0"/>
      <dgm:spPr/>
    </dgm:pt>
    <dgm:pt modelId="{0CA450B8-AC5F-441D-8910-7616A1F20B3D}" type="pres">
      <dgm:prSet presAssocID="{B16ADDC2-C479-423E-BE67-E019D7C549CC}" presName="arrowAndChildren" presStyleCnt="0"/>
      <dgm:spPr/>
    </dgm:pt>
    <dgm:pt modelId="{443F5EC0-D9CA-4CC4-BD7E-F01EC57EC0D9}" type="pres">
      <dgm:prSet presAssocID="{B16ADDC2-C479-423E-BE67-E019D7C549CC}" presName="parentTextArrow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CACDA3E1-E65A-4918-B582-00694CB0A003}" srcId="{F17C4CF1-0AA4-46E5-8BA9-426DC4E1B507}" destId="{B16ADDC2-C479-423E-BE67-E019D7C549CC}" srcOrd="0" destOrd="0" parTransId="{2593B253-4FCD-4EDC-B421-87618787591A}" sibTransId="{935931FF-86C5-41B0-8125-BD4F5477A47E}"/>
    <dgm:cxn modelId="{98E2757E-0ED1-4991-A11F-09CCB08E4B90}" type="presOf" srcId="{02675EEE-7C00-438E-9539-9D220CBE1595}" destId="{932F9E13-51F5-4621-8D70-0F422B592C62}" srcOrd="0" destOrd="0" presId="urn:microsoft.com/office/officeart/2005/8/layout/process4"/>
    <dgm:cxn modelId="{1B53C43A-6376-4DE7-B64C-14E951A9A3A9}" type="presOf" srcId="{8E906F7A-C303-4027-8F31-16950ACA9ED0}" destId="{EC69DCC5-6A6E-44D1-8C37-264E3940D778}" srcOrd="0" destOrd="0" presId="urn:microsoft.com/office/officeart/2005/8/layout/process4"/>
    <dgm:cxn modelId="{B333BF0F-35C4-47B9-A26F-6B6DAE4C7A23}" srcId="{F7B35AFB-BA5E-4E3F-98E8-A025F606F7E3}" destId="{02675EEE-7C00-438E-9539-9D220CBE1595}" srcOrd="1" destOrd="0" parTransId="{B5253516-092C-4A9D-92BC-8FB4E631394B}" sibTransId="{2D72F74E-21C1-4881-8046-D5395E79AC32}"/>
    <dgm:cxn modelId="{57A21F03-07C4-442A-B23B-24E37436D978}" type="presOf" srcId="{F7B35AFB-BA5E-4E3F-98E8-A025F606F7E3}" destId="{1A3096FE-D88E-4CFF-A9DE-121F9B3C2945}" srcOrd="1" destOrd="0" presId="urn:microsoft.com/office/officeart/2005/8/layout/process4"/>
    <dgm:cxn modelId="{246AC489-502A-4120-B3C8-CB8CA8B1EBE5}" srcId="{F17C4CF1-0AA4-46E5-8BA9-426DC4E1B507}" destId="{8E906F7A-C303-4027-8F31-16950ACA9ED0}" srcOrd="1" destOrd="0" parTransId="{326DBE44-792B-4F69-9BA3-808D870A9A28}" sibTransId="{07330596-7CD3-45A6-9C75-23CEE852C493}"/>
    <dgm:cxn modelId="{96CBAF11-4C3A-4908-98CA-E6F5888AF485}" srcId="{F7B35AFB-BA5E-4E3F-98E8-A025F606F7E3}" destId="{19BD25DA-E0B2-4BC8-838C-A10552F9E442}" srcOrd="0" destOrd="0" parTransId="{AB125513-A499-4BE6-85AE-47295F441BF2}" sibTransId="{013BD25E-DAFC-4D3A-B1FD-BEDABD902830}"/>
    <dgm:cxn modelId="{D0C24237-F775-4304-AE5B-8BAF11E20915}" type="presOf" srcId="{B16ADDC2-C479-423E-BE67-E019D7C549CC}" destId="{443F5EC0-D9CA-4CC4-BD7E-F01EC57EC0D9}" srcOrd="0" destOrd="0" presId="urn:microsoft.com/office/officeart/2005/8/layout/process4"/>
    <dgm:cxn modelId="{3B71157C-FCFC-46EA-934E-9207BA5BFC57}" srcId="{F17C4CF1-0AA4-46E5-8BA9-426DC4E1B507}" destId="{F7B35AFB-BA5E-4E3F-98E8-A025F606F7E3}" srcOrd="2" destOrd="0" parTransId="{789D22EB-9D27-448D-9D9D-293CE29A8B06}" sibTransId="{CE43EB08-DE35-4F2F-B865-23CFF0A7E999}"/>
    <dgm:cxn modelId="{1B85433F-8076-4E31-B1FC-5298E0D1ECA2}" type="presOf" srcId="{19BD25DA-E0B2-4BC8-838C-A10552F9E442}" destId="{58F10378-94F2-4402-9178-FDE92EC2CA15}" srcOrd="0" destOrd="0" presId="urn:microsoft.com/office/officeart/2005/8/layout/process4"/>
    <dgm:cxn modelId="{61BEE4A3-D2F7-40C1-BA22-880B1203899E}" type="presOf" srcId="{F17C4CF1-0AA4-46E5-8BA9-426DC4E1B507}" destId="{6F1AA0B4-AA22-41CF-82DD-F8B4457D8D8F}" srcOrd="0" destOrd="0" presId="urn:microsoft.com/office/officeart/2005/8/layout/process4"/>
    <dgm:cxn modelId="{517D73DE-F344-4261-B6E2-727CE7E98C74}" type="presOf" srcId="{F7B35AFB-BA5E-4E3F-98E8-A025F606F7E3}" destId="{6ACF1EB1-6D73-4A6F-AE9D-14967FCB535C}" srcOrd="0" destOrd="0" presId="urn:microsoft.com/office/officeart/2005/8/layout/process4"/>
    <dgm:cxn modelId="{3661AAF2-A6EF-4800-B088-7F6C9E530A36}" type="presParOf" srcId="{6F1AA0B4-AA22-41CF-82DD-F8B4457D8D8F}" destId="{04C3FFD5-667F-4BEB-851C-2366CB5072A1}" srcOrd="0" destOrd="0" presId="urn:microsoft.com/office/officeart/2005/8/layout/process4"/>
    <dgm:cxn modelId="{EF16A39F-C949-4932-8CF0-219EA3E7569B}" type="presParOf" srcId="{04C3FFD5-667F-4BEB-851C-2366CB5072A1}" destId="{6ACF1EB1-6D73-4A6F-AE9D-14967FCB535C}" srcOrd="0" destOrd="0" presId="urn:microsoft.com/office/officeart/2005/8/layout/process4"/>
    <dgm:cxn modelId="{00028534-0EE8-4576-A061-029B918222C6}" type="presParOf" srcId="{04C3FFD5-667F-4BEB-851C-2366CB5072A1}" destId="{1A3096FE-D88E-4CFF-A9DE-121F9B3C2945}" srcOrd="1" destOrd="0" presId="urn:microsoft.com/office/officeart/2005/8/layout/process4"/>
    <dgm:cxn modelId="{75583444-C349-43B1-A901-75583AA32C8D}" type="presParOf" srcId="{04C3FFD5-667F-4BEB-851C-2366CB5072A1}" destId="{05124C0C-12F4-4DAE-BB50-96FEB83E2D04}" srcOrd="2" destOrd="0" presId="urn:microsoft.com/office/officeart/2005/8/layout/process4"/>
    <dgm:cxn modelId="{FDAF0D25-69F4-4782-9230-FACD17089A1D}" type="presParOf" srcId="{05124C0C-12F4-4DAE-BB50-96FEB83E2D04}" destId="{58F10378-94F2-4402-9178-FDE92EC2CA15}" srcOrd="0" destOrd="0" presId="urn:microsoft.com/office/officeart/2005/8/layout/process4"/>
    <dgm:cxn modelId="{FA0AEADF-02F7-4F6E-9608-CFAB3BD8ED0D}" type="presParOf" srcId="{05124C0C-12F4-4DAE-BB50-96FEB83E2D04}" destId="{932F9E13-51F5-4621-8D70-0F422B592C62}" srcOrd="1" destOrd="0" presId="urn:microsoft.com/office/officeart/2005/8/layout/process4"/>
    <dgm:cxn modelId="{427A45B8-6D98-4872-A685-5313276D231F}" type="presParOf" srcId="{6F1AA0B4-AA22-41CF-82DD-F8B4457D8D8F}" destId="{AC859F1B-400E-40FC-8C28-2D6741FFAAAC}" srcOrd="1" destOrd="0" presId="urn:microsoft.com/office/officeart/2005/8/layout/process4"/>
    <dgm:cxn modelId="{AA28B463-BB7A-420D-A463-360F5F5CC129}" type="presParOf" srcId="{6F1AA0B4-AA22-41CF-82DD-F8B4457D8D8F}" destId="{38571E9B-FD64-4E95-A11F-44641B5DC729}" srcOrd="2" destOrd="0" presId="urn:microsoft.com/office/officeart/2005/8/layout/process4"/>
    <dgm:cxn modelId="{42BB4C9B-2272-48CA-BC74-B72511026D8D}" type="presParOf" srcId="{38571E9B-FD64-4E95-A11F-44641B5DC729}" destId="{EC69DCC5-6A6E-44D1-8C37-264E3940D778}" srcOrd="0" destOrd="0" presId="urn:microsoft.com/office/officeart/2005/8/layout/process4"/>
    <dgm:cxn modelId="{ACD6349C-91D9-4BB3-A73B-1A4853DDB1DD}" type="presParOf" srcId="{6F1AA0B4-AA22-41CF-82DD-F8B4457D8D8F}" destId="{1ACED2E2-D8E9-42FD-B173-0472FB47D1C4}" srcOrd="3" destOrd="0" presId="urn:microsoft.com/office/officeart/2005/8/layout/process4"/>
    <dgm:cxn modelId="{44639CC9-D55D-4B0F-A6FD-A7AE1FD61E52}" type="presParOf" srcId="{6F1AA0B4-AA22-41CF-82DD-F8B4457D8D8F}" destId="{0CA450B8-AC5F-441D-8910-7616A1F20B3D}" srcOrd="4" destOrd="0" presId="urn:microsoft.com/office/officeart/2005/8/layout/process4"/>
    <dgm:cxn modelId="{2117FD97-403E-4477-BC85-C45EEC240666}" type="presParOf" srcId="{0CA450B8-AC5F-441D-8910-7616A1F20B3D}" destId="{443F5EC0-D9CA-4CC4-BD7E-F01EC57EC0D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CCB04D8-4D04-4889-8553-B528456C95D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E640AC6-AB60-4CA2-B074-4BD98ACD6AFD}">
      <dgm:prSet/>
      <dgm:spPr/>
      <dgm:t>
        <a:bodyPr/>
        <a:lstStyle/>
        <a:p>
          <a:pPr algn="r" rtl="1"/>
          <a:r>
            <a:rPr lang="fa-IR" b="1" dirty="0" smtClean="0">
              <a:cs typeface="B Zar" pitchFamily="2" charset="-78"/>
            </a:rPr>
            <a:t>1. مقایسه‌پذیزی یا کامل‌بودن</a:t>
          </a:r>
          <a:endParaRPr lang="en-US" b="1" dirty="0">
            <a:cs typeface="B Zar" pitchFamily="2" charset="-78"/>
          </a:endParaRPr>
        </a:p>
      </dgm:t>
    </dgm:pt>
    <dgm:pt modelId="{BE4B7033-EC87-426D-A973-4F36925F3886}" type="parTrans" cxnId="{D134EB2F-5C49-4D91-9FF6-4E23E297EED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379672F-630D-4D0B-A536-CEA5D9020D5D}" type="sibTrans" cxnId="{D134EB2F-5C49-4D91-9FF6-4E23E297EED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01876E0-1095-4AF4-977A-BB9376CEAAFA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اگر </a:t>
          </a:r>
          <a:r>
            <a:rPr lang="fa-IR" dirty="0" smtClean="0">
              <a:cs typeface="B Zar" pitchFamily="2" charset="-78"/>
            </a:rPr>
            <a:t>مجموعة </a:t>
          </a:r>
          <a:r>
            <a:rPr lang="fa-IR" dirty="0" smtClean="0">
              <a:cs typeface="B Zar" pitchFamily="2" charset="-78"/>
            </a:rPr>
            <a:t>پیامدهای نامطمئن را با </a:t>
          </a:r>
          <a:r>
            <a:rPr lang="en-US" dirty="0" smtClean="0">
              <a:cs typeface="B Zar" pitchFamily="2" charset="-78"/>
            </a:rPr>
            <a:t>S</a:t>
          </a:r>
          <a:r>
            <a:rPr lang="fa-IR" dirty="0" smtClean="0">
              <a:cs typeface="B Zar" pitchFamily="2" charset="-78"/>
            </a:rPr>
            <a:t> نشان دهیم، شخص می‌تواند بگوید که پیامد </a:t>
          </a:r>
          <a:r>
            <a:rPr lang="en-US" dirty="0" smtClean="0">
              <a:cs typeface="B Zar" pitchFamily="2" charset="-78"/>
            </a:rPr>
            <a:t>x</a:t>
          </a:r>
          <a:r>
            <a:rPr lang="fa-IR" dirty="0" smtClean="0">
              <a:cs typeface="B Zar" pitchFamily="2" charset="-78"/>
            </a:rPr>
            <a:t> نسبت به </a:t>
          </a:r>
          <a:r>
            <a:rPr lang="en-US" dirty="0" smtClean="0">
              <a:cs typeface="B Zar" pitchFamily="2" charset="-78"/>
            </a:rPr>
            <a:t>y</a:t>
          </a:r>
          <a:r>
            <a:rPr lang="fa-IR" dirty="0" smtClean="0">
              <a:cs typeface="B Zar" pitchFamily="2" charset="-78"/>
            </a:rPr>
            <a:t> مرجح است (</a:t>
          </a:r>
          <a:r>
            <a:rPr lang="en-US" dirty="0" err="1" smtClean="0">
              <a:cs typeface="B Zar" pitchFamily="2" charset="-78"/>
            </a:rPr>
            <a:t>x˃y</a:t>
          </a:r>
          <a:r>
            <a:rPr lang="fa-IR" dirty="0" smtClean="0">
              <a:cs typeface="B Zar" pitchFamily="2" charset="-78"/>
            </a:rPr>
            <a:t>)، یا پیامد </a:t>
          </a:r>
          <a:r>
            <a:rPr lang="en-US" dirty="0" smtClean="0">
              <a:cs typeface="B Zar" pitchFamily="2" charset="-78"/>
            </a:rPr>
            <a:t>y</a:t>
          </a:r>
          <a:r>
            <a:rPr lang="fa-IR" dirty="0" smtClean="0">
              <a:cs typeface="B Zar" pitchFamily="2" charset="-78"/>
            </a:rPr>
            <a:t> نسبت به </a:t>
          </a:r>
          <a:r>
            <a:rPr lang="en-US" dirty="0" smtClean="0">
              <a:cs typeface="B Zar" pitchFamily="2" charset="-78"/>
            </a:rPr>
            <a:t>x</a:t>
          </a:r>
          <a:r>
            <a:rPr lang="fa-IR" dirty="0" smtClean="0">
              <a:cs typeface="B Zar" pitchFamily="2" charset="-78"/>
            </a:rPr>
            <a:t> مرجح است (</a:t>
          </a:r>
          <a:r>
            <a:rPr lang="en-US" dirty="0" err="1" smtClean="0">
              <a:cs typeface="B Zar" pitchFamily="2" charset="-78"/>
            </a:rPr>
            <a:t>y˃x</a:t>
          </a:r>
          <a:r>
            <a:rPr lang="fa-IR" dirty="0" smtClean="0">
              <a:cs typeface="B Zar" pitchFamily="2" charset="-78"/>
            </a:rPr>
            <a:t>)، یا نسبت به آن دو پیامد بی‌تفاوت است، (</a:t>
          </a:r>
          <a:r>
            <a:rPr lang="en-US" dirty="0" smtClean="0">
              <a:cs typeface="B Zar" pitchFamily="2" charset="-78"/>
            </a:rPr>
            <a:t>x ~ y</a:t>
          </a:r>
          <a:r>
            <a:rPr lang="fa-IR" dirty="0" smtClean="0">
              <a:cs typeface="B Zar" pitchFamily="2" charset="-78"/>
            </a:rPr>
            <a:t>).</a:t>
          </a:r>
          <a:endParaRPr lang="en-US" dirty="0">
            <a:cs typeface="B Zar" pitchFamily="2" charset="-78"/>
          </a:endParaRPr>
        </a:p>
      </dgm:t>
    </dgm:pt>
    <dgm:pt modelId="{4F0921D7-F3FB-494C-93FE-D11B94E126BA}" type="parTrans" cxnId="{0A409F80-FD36-4F5A-88B5-F581E328FEC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96AC973-C12F-475A-BA74-683078CB9EE6}" type="sibTrans" cxnId="{0A409F80-FD36-4F5A-88B5-F581E328FEC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2D66EE3-2FBA-4518-8343-EED292556166}">
      <dgm:prSet/>
      <dgm:spPr/>
      <dgm:t>
        <a:bodyPr/>
        <a:lstStyle/>
        <a:p>
          <a:pPr algn="r" rtl="1"/>
          <a:r>
            <a:rPr lang="fa-IR" b="1" dirty="0" smtClean="0">
              <a:cs typeface="B Zar" pitchFamily="2" charset="-78"/>
            </a:rPr>
            <a:t>2. انتقال‌پذیری یا سازگاری</a:t>
          </a:r>
          <a:endParaRPr lang="en-US" b="1" dirty="0">
            <a:cs typeface="B Zar" pitchFamily="2" charset="-78"/>
          </a:endParaRPr>
        </a:p>
      </dgm:t>
    </dgm:pt>
    <dgm:pt modelId="{A2A66CFC-7D22-486B-8890-58D86ABECDCC}" type="parTrans" cxnId="{1BCEDAAD-1BAA-4842-85FE-7C76998B47F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C78EF4D-7282-4D69-9422-97D1355E69BE}" type="sibTrans" cxnId="{1BCEDAAD-1BAA-4842-85FE-7C76998B47F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13363A8-E446-4C83-AECB-0813A97570D5}">
      <dgm:prSet/>
      <dgm:spPr/>
      <dgm:t>
        <a:bodyPr/>
        <a:lstStyle/>
        <a:p>
          <a:pPr rtl="1"/>
          <a:endParaRPr lang="en-US" dirty="0">
            <a:cs typeface="B Zar" pitchFamily="2" charset="-78"/>
          </a:endParaRPr>
        </a:p>
      </dgm:t>
    </dgm:pt>
    <dgm:pt modelId="{81FB5D36-9ED9-4531-9F38-A2AF455C5F58}" type="parTrans" cxnId="{145C93FA-C4AF-43F9-A3F1-5DA6574F2F5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527BB75-CFA5-4A16-AA98-85999D00EFB2}" type="sibTrans" cxnId="{145C93FA-C4AF-43F9-A3F1-5DA6574F2F5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E65A04B-8C9B-40E8-A10E-241351646E52}">
      <dgm:prSet/>
      <dgm:spPr/>
      <dgm:t>
        <a:bodyPr/>
        <a:lstStyle/>
        <a:p>
          <a:pPr rtl="1"/>
          <a:endParaRPr lang="en-US" dirty="0">
            <a:cs typeface="B Zar" pitchFamily="2" charset="-78"/>
          </a:endParaRPr>
        </a:p>
      </dgm:t>
    </dgm:pt>
    <dgm:pt modelId="{892A51B6-3D02-400A-A32A-A74EC4086448}" type="parTrans" cxnId="{CB0FCC80-8CDE-4A33-9E0D-9F95A9A7004F}">
      <dgm:prSet/>
      <dgm:spPr/>
      <dgm:t>
        <a:bodyPr/>
        <a:lstStyle/>
        <a:p>
          <a:endParaRPr lang="en-US"/>
        </a:p>
      </dgm:t>
    </dgm:pt>
    <dgm:pt modelId="{B7A12E92-43BF-48B0-92DE-49A6848E28E8}" type="sibTrans" cxnId="{CB0FCC80-8CDE-4A33-9E0D-9F95A9A7004F}">
      <dgm:prSet/>
      <dgm:spPr/>
      <dgm:t>
        <a:bodyPr/>
        <a:lstStyle/>
        <a:p>
          <a:endParaRPr lang="en-US"/>
        </a:p>
      </dgm:t>
    </dgm:pt>
    <dgm:pt modelId="{C7B27831-7D4D-4D36-B10D-6D61E69C2D05}">
      <dgm:prSet/>
      <dgm:spPr/>
      <dgm:t>
        <a:bodyPr/>
        <a:lstStyle/>
        <a:p>
          <a:pPr rtl="1"/>
          <a:endParaRPr lang="en-US" dirty="0">
            <a:cs typeface="B Zar" pitchFamily="2" charset="-78"/>
          </a:endParaRPr>
        </a:p>
      </dgm:t>
    </dgm:pt>
    <dgm:pt modelId="{1F455B98-B9C9-428C-B84B-216E1C9551E1}" type="parTrans" cxnId="{A488E4F7-5111-4B3F-886C-43ABD6BEABEF}">
      <dgm:prSet/>
      <dgm:spPr/>
      <dgm:t>
        <a:bodyPr/>
        <a:lstStyle/>
        <a:p>
          <a:endParaRPr lang="en-US"/>
        </a:p>
      </dgm:t>
    </dgm:pt>
    <dgm:pt modelId="{883CB010-36F2-4F1B-B1EC-1D7D3AF9FDBC}" type="sibTrans" cxnId="{A488E4F7-5111-4B3F-886C-43ABD6BEABEF}">
      <dgm:prSet/>
      <dgm:spPr/>
      <dgm:t>
        <a:bodyPr/>
        <a:lstStyle/>
        <a:p>
          <a:endParaRPr lang="en-US"/>
        </a:p>
      </dgm:t>
    </dgm:pt>
    <dgm:pt modelId="{C8A8CD9C-B7B7-4A27-8A52-1F4F35BB5107}" type="pres">
      <dgm:prSet presAssocID="{9CCB04D8-4D04-4889-8553-B528456C95D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794642D-6279-4CDA-8C99-DD8BCBC35DC8}" type="pres">
      <dgm:prSet presAssocID="{AE640AC6-AB60-4CA2-B074-4BD98ACD6AFD}" presName="parentLin" presStyleCnt="0"/>
      <dgm:spPr/>
    </dgm:pt>
    <dgm:pt modelId="{63E79231-4E59-4267-9720-8CB18E950FFB}" type="pres">
      <dgm:prSet presAssocID="{AE640AC6-AB60-4CA2-B074-4BD98ACD6AFD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A7E6092D-4511-4B55-AC3C-0F67B85A1F7C}" type="pres">
      <dgm:prSet presAssocID="{AE640AC6-AB60-4CA2-B074-4BD98ACD6AF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9AC30D-BBBA-4DE1-9912-89A78E7BF108}" type="pres">
      <dgm:prSet presAssocID="{AE640AC6-AB60-4CA2-B074-4BD98ACD6AFD}" presName="negativeSpace" presStyleCnt="0"/>
      <dgm:spPr/>
    </dgm:pt>
    <dgm:pt modelId="{6F0A7C28-E48A-4224-94FB-14D03DB431E2}" type="pres">
      <dgm:prSet presAssocID="{AE640AC6-AB60-4CA2-B074-4BD98ACD6AFD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C135C3-47F5-4993-99E4-9087AD6555F2}" type="pres">
      <dgm:prSet presAssocID="{C379672F-630D-4D0B-A536-CEA5D9020D5D}" presName="spaceBetweenRectangles" presStyleCnt="0"/>
      <dgm:spPr/>
    </dgm:pt>
    <dgm:pt modelId="{0BCB9D73-9240-4828-ADF9-15138D7437B2}" type="pres">
      <dgm:prSet presAssocID="{42D66EE3-2FBA-4518-8343-EED292556166}" presName="parentLin" presStyleCnt="0"/>
      <dgm:spPr/>
    </dgm:pt>
    <dgm:pt modelId="{B8DEE647-25BC-4DA8-BD65-45A095E87BDE}" type="pres">
      <dgm:prSet presAssocID="{42D66EE3-2FBA-4518-8343-EED292556166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90A037CC-2B3A-4F93-B562-D7AAB647476E}" type="pres">
      <dgm:prSet presAssocID="{42D66EE3-2FBA-4518-8343-EED29255616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009A55-ACEF-4D69-92C6-DC3210277AC2}" type="pres">
      <dgm:prSet presAssocID="{42D66EE3-2FBA-4518-8343-EED292556166}" presName="negativeSpace" presStyleCnt="0"/>
      <dgm:spPr/>
    </dgm:pt>
    <dgm:pt modelId="{DA3E479D-1AAA-4E7A-956B-288363839851}" type="pres">
      <dgm:prSet presAssocID="{42D66EE3-2FBA-4518-8343-EED292556166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A70E64-906D-4F23-8961-889DDE730B1E}" type="presOf" srcId="{42D66EE3-2FBA-4518-8343-EED292556166}" destId="{B8DEE647-25BC-4DA8-BD65-45A095E87BDE}" srcOrd="0" destOrd="0" presId="urn:microsoft.com/office/officeart/2005/8/layout/list1"/>
    <dgm:cxn modelId="{0A409F80-FD36-4F5A-88B5-F581E328FEC5}" srcId="{AE640AC6-AB60-4CA2-B074-4BD98ACD6AFD}" destId="{501876E0-1095-4AF4-977A-BB9376CEAAFA}" srcOrd="0" destOrd="0" parTransId="{4F0921D7-F3FB-494C-93FE-D11B94E126BA}" sibTransId="{496AC973-C12F-475A-BA74-683078CB9EE6}"/>
    <dgm:cxn modelId="{4C8852A1-B4E3-4B22-847B-3BC7FF2B8371}" type="presOf" srcId="{AE640AC6-AB60-4CA2-B074-4BD98ACD6AFD}" destId="{63E79231-4E59-4267-9720-8CB18E950FFB}" srcOrd="0" destOrd="0" presId="urn:microsoft.com/office/officeart/2005/8/layout/list1"/>
    <dgm:cxn modelId="{39CCBC87-C4D8-4878-9089-100BFA4528F2}" type="presOf" srcId="{9CCB04D8-4D04-4889-8553-B528456C95D0}" destId="{C8A8CD9C-B7B7-4A27-8A52-1F4F35BB5107}" srcOrd="0" destOrd="0" presId="urn:microsoft.com/office/officeart/2005/8/layout/list1"/>
    <dgm:cxn modelId="{A488E4F7-5111-4B3F-886C-43ABD6BEABEF}" srcId="{42D66EE3-2FBA-4518-8343-EED292556166}" destId="{C7B27831-7D4D-4D36-B10D-6D61E69C2D05}" srcOrd="1" destOrd="0" parTransId="{1F455B98-B9C9-428C-B84B-216E1C9551E1}" sibTransId="{883CB010-36F2-4F1B-B1EC-1D7D3AF9FDBC}"/>
    <dgm:cxn modelId="{1BCEDAAD-1BAA-4842-85FE-7C76998B47F8}" srcId="{9CCB04D8-4D04-4889-8553-B528456C95D0}" destId="{42D66EE3-2FBA-4518-8343-EED292556166}" srcOrd="1" destOrd="0" parTransId="{A2A66CFC-7D22-486B-8890-58D86ABECDCC}" sibTransId="{DC78EF4D-7282-4D69-9422-97D1355E69BE}"/>
    <dgm:cxn modelId="{CB0FCC80-8CDE-4A33-9E0D-9F95A9A7004F}" srcId="{42D66EE3-2FBA-4518-8343-EED292556166}" destId="{DE65A04B-8C9B-40E8-A10E-241351646E52}" srcOrd="0" destOrd="0" parTransId="{892A51B6-3D02-400A-A32A-A74EC4086448}" sibTransId="{B7A12E92-43BF-48B0-92DE-49A6848E28E8}"/>
    <dgm:cxn modelId="{D134EB2F-5C49-4D91-9FF6-4E23E297EED6}" srcId="{9CCB04D8-4D04-4889-8553-B528456C95D0}" destId="{AE640AC6-AB60-4CA2-B074-4BD98ACD6AFD}" srcOrd="0" destOrd="0" parTransId="{BE4B7033-EC87-426D-A973-4F36925F3886}" sibTransId="{C379672F-630D-4D0B-A536-CEA5D9020D5D}"/>
    <dgm:cxn modelId="{145C93FA-C4AF-43F9-A3F1-5DA6574F2F54}" srcId="{42D66EE3-2FBA-4518-8343-EED292556166}" destId="{013363A8-E446-4C83-AECB-0813A97570D5}" srcOrd="2" destOrd="0" parTransId="{81FB5D36-9ED9-4531-9F38-A2AF455C5F58}" sibTransId="{9527BB75-CFA5-4A16-AA98-85999D00EFB2}"/>
    <dgm:cxn modelId="{2B46E489-CE1D-4A3C-9562-6553310983D4}" type="presOf" srcId="{DE65A04B-8C9B-40E8-A10E-241351646E52}" destId="{DA3E479D-1AAA-4E7A-956B-288363839851}" srcOrd="0" destOrd="0" presId="urn:microsoft.com/office/officeart/2005/8/layout/list1"/>
    <dgm:cxn modelId="{1A71C6E9-D2D5-46FA-902A-E44708A27D2B}" type="presOf" srcId="{C7B27831-7D4D-4D36-B10D-6D61E69C2D05}" destId="{DA3E479D-1AAA-4E7A-956B-288363839851}" srcOrd="0" destOrd="1" presId="urn:microsoft.com/office/officeart/2005/8/layout/list1"/>
    <dgm:cxn modelId="{43731661-115C-4015-A691-58EF5EE90E31}" type="presOf" srcId="{013363A8-E446-4C83-AECB-0813A97570D5}" destId="{DA3E479D-1AAA-4E7A-956B-288363839851}" srcOrd="0" destOrd="2" presId="urn:microsoft.com/office/officeart/2005/8/layout/list1"/>
    <dgm:cxn modelId="{CFE6847F-9372-4541-B067-A6D49AC20C66}" type="presOf" srcId="{501876E0-1095-4AF4-977A-BB9376CEAAFA}" destId="{6F0A7C28-E48A-4224-94FB-14D03DB431E2}" srcOrd="0" destOrd="0" presId="urn:microsoft.com/office/officeart/2005/8/layout/list1"/>
    <dgm:cxn modelId="{55EFA755-EDFC-4302-A14E-E838BD4618C4}" type="presOf" srcId="{42D66EE3-2FBA-4518-8343-EED292556166}" destId="{90A037CC-2B3A-4F93-B562-D7AAB647476E}" srcOrd="1" destOrd="0" presId="urn:microsoft.com/office/officeart/2005/8/layout/list1"/>
    <dgm:cxn modelId="{86896ABD-13DD-4530-8FBA-AB71E852868F}" type="presOf" srcId="{AE640AC6-AB60-4CA2-B074-4BD98ACD6AFD}" destId="{A7E6092D-4511-4B55-AC3C-0F67B85A1F7C}" srcOrd="1" destOrd="0" presId="urn:microsoft.com/office/officeart/2005/8/layout/list1"/>
    <dgm:cxn modelId="{5F2B1396-FD3A-4357-AB2F-BC1CAA83A512}" type="presParOf" srcId="{C8A8CD9C-B7B7-4A27-8A52-1F4F35BB5107}" destId="{4794642D-6279-4CDA-8C99-DD8BCBC35DC8}" srcOrd="0" destOrd="0" presId="urn:microsoft.com/office/officeart/2005/8/layout/list1"/>
    <dgm:cxn modelId="{6BDBEE55-6228-4A39-AAA4-6CA46776F8E0}" type="presParOf" srcId="{4794642D-6279-4CDA-8C99-DD8BCBC35DC8}" destId="{63E79231-4E59-4267-9720-8CB18E950FFB}" srcOrd="0" destOrd="0" presId="urn:microsoft.com/office/officeart/2005/8/layout/list1"/>
    <dgm:cxn modelId="{5EE4F319-7E01-4405-A074-9994F0E54A3D}" type="presParOf" srcId="{4794642D-6279-4CDA-8C99-DD8BCBC35DC8}" destId="{A7E6092D-4511-4B55-AC3C-0F67B85A1F7C}" srcOrd="1" destOrd="0" presId="urn:microsoft.com/office/officeart/2005/8/layout/list1"/>
    <dgm:cxn modelId="{D5788920-C874-4237-811B-619414CA0297}" type="presParOf" srcId="{C8A8CD9C-B7B7-4A27-8A52-1F4F35BB5107}" destId="{629AC30D-BBBA-4DE1-9912-89A78E7BF108}" srcOrd="1" destOrd="0" presId="urn:microsoft.com/office/officeart/2005/8/layout/list1"/>
    <dgm:cxn modelId="{A7285638-6792-4F5E-882D-7DD8C8243B71}" type="presParOf" srcId="{C8A8CD9C-B7B7-4A27-8A52-1F4F35BB5107}" destId="{6F0A7C28-E48A-4224-94FB-14D03DB431E2}" srcOrd="2" destOrd="0" presId="urn:microsoft.com/office/officeart/2005/8/layout/list1"/>
    <dgm:cxn modelId="{86719B77-F052-4E16-ABA7-191AFCE2A574}" type="presParOf" srcId="{C8A8CD9C-B7B7-4A27-8A52-1F4F35BB5107}" destId="{60C135C3-47F5-4993-99E4-9087AD6555F2}" srcOrd="3" destOrd="0" presId="urn:microsoft.com/office/officeart/2005/8/layout/list1"/>
    <dgm:cxn modelId="{A6E0A9AF-2938-4177-81D7-B7A55BA58FCF}" type="presParOf" srcId="{C8A8CD9C-B7B7-4A27-8A52-1F4F35BB5107}" destId="{0BCB9D73-9240-4828-ADF9-15138D7437B2}" srcOrd="4" destOrd="0" presId="urn:microsoft.com/office/officeart/2005/8/layout/list1"/>
    <dgm:cxn modelId="{DEE4BF43-9FE2-4CEF-B236-78AB1F3E1FC7}" type="presParOf" srcId="{0BCB9D73-9240-4828-ADF9-15138D7437B2}" destId="{B8DEE647-25BC-4DA8-BD65-45A095E87BDE}" srcOrd="0" destOrd="0" presId="urn:microsoft.com/office/officeart/2005/8/layout/list1"/>
    <dgm:cxn modelId="{51C9A7EA-7EC6-4B38-AC4A-DE6DF34D475A}" type="presParOf" srcId="{0BCB9D73-9240-4828-ADF9-15138D7437B2}" destId="{90A037CC-2B3A-4F93-B562-D7AAB647476E}" srcOrd="1" destOrd="0" presId="urn:microsoft.com/office/officeart/2005/8/layout/list1"/>
    <dgm:cxn modelId="{5CD05C86-9092-49E4-9A0A-A1CBBC49E8AC}" type="presParOf" srcId="{C8A8CD9C-B7B7-4A27-8A52-1F4F35BB5107}" destId="{BC009A55-ACEF-4D69-92C6-DC3210277AC2}" srcOrd="5" destOrd="0" presId="urn:microsoft.com/office/officeart/2005/8/layout/list1"/>
    <dgm:cxn modelId="{CF7F6523-06D3-4036-9E07-CBF5DC8E0023}" type="presParOf" srcId="{C8A8CD9C-B7B7-4A27-8A52-1F4F35BB5107}" destId="{DA3E479D-1AAA-4E7A-956B-28836383985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7658A6A-B3A0-42D4-A104-3EAF398292F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CADEB-9CFB-46FA-910F-CCD56B037B4C}">
      <dgm:prSet/>
      <dgm:spPr/>
      <dgm:t>
        <a:bodyPr/>
        <a:lstStyle/>
        <a:p>
          <a:pPr algn="r" rtl="1"/>
          <a:r>
            <a:rPr lang="fa-IR" dirty="0" smtClean="0">
              <a:latin typeface="ذ ظشق"/>
              <a:cs typeface="B Zar" pitchFamily="2" charset="-78"/>
            </a:rPr>
            <a:t>3. استقلال گزینه‌های نامربوط</a:t>
          </a:r>
          <a:endParaRPr lang="en-US" dirty="0">
            <a:latin typeface="ذ ظشق"/>
            <a:cs typeface="B Zar" pitchFamily="2" charset="-78"/>
          </a:endParaRPr>
        </a:p>
      </dgm:t>
    </dgm:pt>
    <dgm:pt modelId="{8EBC02A9-6D01-495F-84DE-710134F2FD95}" type="parTrans" cxnId="{4005A6B5-126C-4FA5-B32A-A60732C119F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20DFEB3-4CD0-418B-9351-F2968EF6F65F}" type="sibTrans" cxnId="{4005A6B5-126C-4FA5-B32A-A60732C119F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87826C7-181E-499F-9D24-34D3296806F8}">
      <dgm:prSet/>
      <dgm:spPr/>
      <dgm:t>
        <a:bodyPr/>
        <a:lstStyle/>
        <a:p>
          <a:pPr rtl="1"/>
          <a:endParaRPr lang="en-US" dirty="0">
            <a:cs typeface="B Zar" pitchFamily="2" charset="-78"/>
          </a:endParaRPr>
        </a:p>
      </dgm:t>
    </dgm:pt>
    <dgm:pt modelId="{0EE9E111-F100-44FE-95F3-71746E3BEC51}" type="parTrans" cxnId="{009EEB45-5805-4D64-80C0-7E503FF18DE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DE7F1C5-45EE-4079-892D-FCA9F160238A}" type="sibTrans" cxnId="{009EEB45-5805-4D64-80C0-7E503FF18DE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7C9B065-EDC7-4CC2-993A-5E1A56A787FC}">
      <dgm:prSet/>
      <dgm:spPr/>
      <dgm:t>
        <a:bodyPr/>
        <a:lstStyle/>
        <a:p>
          <a:pPr algn="r" rtl="1"/>
          <a:r>
            <a:rPr lang="fa-IR" dirty="0" smtClean="0">
              <a:latin typeface="ذ ظشق"/>
              <a:cs typeface="B Zar" pitchFamily="2" charset="-78"/>
            </a:rPr>
            <a:t>4. قابلیت اندازه‌گیری</a:t>
          </a:r>
          <a:endParaRPr lang="en-US" dirty="0">
            <a:latin typeface="ذ ظشق"/>
            <a:cs typeface="B Zar" pitchFamily="2" charset="-78"/>
          </a:endParaRPr>
        </a:p>
      </dgm:t>
    </dgm:pt>
    <dgm:pt modelId="{500FB43E-7D69-4BF7-A0FF-6EFE3D61BAF1}" type="parTrans" cxnId="{77C287C4-10B3-4E19-A028-72FB55E5B43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9BC8849-8104-4BB0-8860-E7BD6CE019B5}" type="sibTrans" cxnId="{77C287C4-10B3-4E19-A028-72FB55E5B43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6A7E1BD-F52E-4A16-A3C5-771026FD684D}">
      <dgm:prSet/>
      <dgm:spPr/>
      <dgm:t>
        <a:bodyPr/>
        <a:lstStyle/>
        <a:p>
          <a:pPr rtl="1"/>
          <a:endParaRPr lang="en-US" dirty="0">
            <a:cs typeface="B Zar" pitchFamily="2" charset="-78"/>
          </a:endParaRPr>
        </a:p>
      </dgm:t>
    </dgm:pt>
    <dgm:pt modelId="{03B1AECD-19FA-43DC-A627-9A772CCC2578}" type="parTrans" cxnId="{C0C28DFB-4717-4915-AB05-4B97197DA44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5D14138-DCDF-4777-9042-73FE5578C2FE}" type="sibTrans" cxnId="{C0C28DFB-4717-4915-AB05-4B97197DA44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488087C-730A-482F-9904-40BBA4570B60}">
      <dgm:prSet/>
      <dgm:spPr/>
      <dgm:t>
        <a:bodyPr/>
        <a:lstStyle/>
        <a:p>
          <a:pPr rtl="1"/>
          <a:endParaRPr lang="en-US" dirty="0">
            <a:cs typeface="B Zar" pitchFamily="2" charset="-78"/>
          </a:endParaRPr>
        </a:p>
      </dgm:t>
    </dgm:pt>
    <dgm:pt modelId="{24103167-8B25-4621-877E-0D30A25D66B8}" type="parTrans" cxnId="{4EB3C1CB-008C-49A9-9BE8-B653167B1CA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41C4183-7D08-4FE5-BE43-8366C958D977}" type="sibTrans" cxnId="{4EB3C1CB-008C-49A9-9BE8-B653167B1CA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03A5ACF-F8FC-475C-B2CC-AE7BA18BD0B4}">
      <dgm:prSet/>
      <dgm:spPr/>
      <dgm:t>
        <a:bodyPr/>
        <a:lstStyle/>
        <a:p>
          <a:pPr rtl="1"/>
          <a:endParaRPr lang="en-US" dirty="0">
            <a:cs typeface="B Zar" pitchFamily="2" charset="-78"/>
          </a:endParaRPr>
        </a:p>
      </dgm:t>
    </dgm:pt>
    <dgm:pt modelId="{4AA662AA-270C-400A-A936-5F8A3E9CB530}" type="parTrans" cxnId="{E888E479-0E8B-43CC-B6C7-0CD42780EF97}">
      <dgm:prSet/>
      <dgm:spPr/>
      <dgm:t>
        <a:bodyPr/>
        <a:lstStyle/>
        <a:p>
          <a:endParaRPr lang="en-US"/>
        </a:p>
      </dgm:t>
    </dgm:pt>
    <dgm:pt modelId="{A7FF8113-9FC6-4645-9B21-91E1D48E51D6}" type="sibTrans" cxnId="{E888E479-0E8B-43CC-B6C7-0CD42780EF97}">
      <dgm:prSet/>
      <dgm:spPr/>
      <dgm:t>
        <a:bodyPr/>
        <a:lstStyle/>
        <a:p>
          <a:endParaRPr lang="en-US"/>
        </a:p>
      </dgm:t>
    </dgm:pt>
    <dgm:pt modelId="{B58A8A75-A8A3-439D-A43E-5367E6E4AA4C}" type="pres">
      <dgm:prSet presAssocID="{F7658A6A-B3A0-42D4-A104-3EAF398292F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BBB517-6918-437A-B5B1-7E6343D3A627}" type="pres">
      <dgm:prSet presAssocID="{003CADEB-9CFB-46FA-910F-CCD56B037B4C}" presName="parentLin" presStyleCnt="0"/>
      <dgm:spPr/>
    </dgm:pt>
    <dgm:pt modelId="{258C5AC8-5483-4297-BF3A-4CEBCF9D3999}" type="pres">
      <dgm:prSet presAssocID="{003CADEB-9CFB-46FA-910F-CCD56B037B4C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6182294C-D17F-4039-98C8-B8B8815045B2}" type="pres">
      <dgm:prSet presAssocID="{003CADEB-9CFB-46FA-910F-CCD56B037B4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D18A05-55F9-449B-B822-4EF95E47B3DB}" type="pres">
      <dgm:prSet presAssocID="{003CADEB-9CFB-46FA-910F-CCD56B037B4C}" presName="negativeSpace" presStyleCnt="0"/>
      <dgm:spPr/>
    </dgm:pt>
    <dgm:pt modelId="{67D78A64-3709-4248-AE36-412C4441C339}" type="pres">
      <dgm:prSet presAssocID="{003CADEB-9CFB-46FA-910F-CCD56B037B4C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28A874-FEB1-43B0-83B9-3CC6770239B7}" type="pres">
      <dgm:prSet presAssocID="{B20DFEB3-4CD0-418B-9351-F2968EF6F65F}" presName="spaceBetweenRectangles" presStyleCnt="0"/>
      <dgm:spPr/>
    </dgm:pt>
    <dgm:pt modelId="{E44CCE4A-214E-4615-A73A-916D45D3C30B}" type="pres">
      <dgm:prSet presAssocID="{77C9B065-EDC7-4CC2-993A-5E1A56A787FC}" presName="parentLin" presStyleCnt="0"/>
      <dgm:spPr/>
    </dgm:pt>
    <dgm:pt modelId="{E7A98245-D9AE-48E6-A1ED-7F934CF68AF5}" type="pres">
      <dgm:prSet presAssocID="{77C9B065-EDC7-4CC2-993A-5E1A56A787FC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6177FAEE-B147-478F-B485-6D8C38F80036}" type="pres">
      <dgm:prSet presAssocID="{77C9B065-EDC7-4CC2-993A-5E1A56A787F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B9C7B2-CD4A-4416-8C7A-EF49F64E5D8A}" type="pres">
      <dgm:prSet presAssocID="{77C9B065-EDC7-4CC2-993A-5E1A56A787FC}" presName="negativeSpace" presStyleCnt="0"/>
      <dgm:spPr/>
    </dgm:pt>
    <dgm:pt modelId="{FB69D68A-3F7B-4402-95BD-BBC9F442B084}" type="pres">
      <dgm:prSet presAssocID="{77C9B065-EDC7-4CC2-993A-5E1A56A787FC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B3C1CB-008C-49A9-9BE8-B653167B1CA3}" srcId="{77C9B065-EDC7-4CC2-993A-5E1A56A787FC}" destId="{0488087C-730A-482F-9904-40BBA4570B60}" srcOrd="1" destOrd="0" parTransId="{24103167-8B25-4621-877E-0D30A25D66B8}" sibTransId="{241C4183-7D08-4FE5-BE43-8366C958D977}"/>
    <dgm:cxn modelId="{B06B6EBC-5078-4AF0-86DB-467CECEEC2A4}" type="presOf" srcId="{F7658A6A-B3A0-42D4-A104-3EAF398292FA}" destId="{B58A8A75-A8A3-439D-A43E-5367E6E4AA4C}" srcOrd="0" destOrd="0" presId="urn:microsoft.com/office/officeart/2005/8/layout/list1"/>
    <dgm:cxn modelId="{4005A6B5-126C-4FA5-B32A-A60732C119FA}" srcId="{F7658A6A-B3A0-42D4-A104-3EAF398292FA}" destId="{003CADEB-9CFB-46FA-910F-CCD56B037B4C}" srcOrd="0" destOrd="0" parTransId="{8EBC02A9-6D01-495F-84DE-710134F2FD95}" sibTransId="{B20DFEB3-4CD0-418B-9351-F2968EF6F65F}"/>
    <dgm:cxn modelId="{2B231D78-178E-4D59-A5DE-A75429CCE7F2}" type="presOf" srcId="{503A5ACF-F8FC-475C-B2CC-AE7BA18BD0B4}" destId="{67D78A64-3709-4248-AE36-412C4441C339}" srcOrd="0" destOrd="1" presId="urn:microsoft.com/office/officeart/2005/8/layout/list1"/>
    <dgm:cxn modelId="{B49501B2-16C0-47BB-8C4F-F7AE212B6C9C}" type="presOf" srcId="{003CADEB-9CFB-46FA-910F-CCD56B037B4C}" destId="{258C5AC8-5483-4297-BF3A-4CEBCF9D3999}" srcOrd="0" destOrd="0" presId="urn:microsoft.com/office/officeart/2005/8/layout/list1"/>
    <dgm:cxn modelId="{EEAFCDE4-96C8-43BB-9C2A-681A3E49A9AB}" type="presOf" srcId="{16A7E1BD-F52E-4A16-A3C5-771026FD684D}" destId="{FB69D68A-3F7B-4402-95BD-BBC9F442B084}" srcOrd="0" destOrd="0" presId="urn:microsoft.com/office/officeart/2005/8/layout/list1"/>
    <dgm:cxn modelId="{7899C50A-563C-4D4D-916A-4C0230ADF892}" type="presOf" srcId="{003CADEB-9CFB-46FA-910F-CCD56B037B4C}" destId="{6182294C-D17F-4039-98C8-B8B8815045B2}" srcOrd="1" destOrd="0" presId="urn:microsoft.com/office/officeart/2005/8/layout/list1"/>
    <dgm:cxn modelId="{77C287C4-10B3-4E19-A028-72FB55E5B437}" srcId="{F7658A6A-B3A0-42D4-A104-3EAF398292FA}" destId="{77C9B065-EDC7-4CC2-993A-5E1A56A787FC}" srcOrd="1" destOrd="0" parTransId="{500FB43E-7D69-4BF7-A0FF-6EFE3D61BAF1}" sibTransId="{59BC8849-8104-4BB0-8860-E7BD6CE019B5}"/>
    <dgm:cxn modelId="{009EEB45-5805-4D64-80C0-7E503FF18DEF}" srcId="{003CADEB-9CFB-46FA-910F-CCD56B037B4C}" destId="{687826C7-181E-499F-9D24-34D3296806F8}" srcOrd="0" destOrd="0" parTransId="{0EE9E111-F100-44FE-95F3-71746E3BEC51}" sibTransId="{4DE7F1C5-45EE-4079-892D-FCA9F160238A}"/>
    <dgm:cxn modelId="{39702A9C-E56B-4D6D-97A9-A8421012E3D2}" type="presOf" srcId="{77C9B065-EDC7-4CC2-993A-5E1A56A787FC}" destId="{6177FAEE-B147-478F-B485-6D8C38F80036}" srcOrd="1" destOrd="0" presId="urn:microsoft.com/office/officeart/2005/8/layout/list1"/>
    <dgm:cxn modelId="{C0C28DFB-4717-4915-AB05-4B97197DA444}" srcId="{77C9B065-EDC7-4CC2-993A-5E1A56A787FC}" destId="{16A7E1BD-F52E-4A16-A3C5-771026FD684D}" srcOrd="0" destOrd="0" parTransId="{03B1AECD-19FA-43DC-A627-9A772CCC2578}" sibTransId="{95D14138-DCDF-4777-9042-73FE5578C2FE}"/>
    <dgm:cxn modelId="{F1227959-8990-4466-B64D-B104E729A460}" type="presOf" srcId="{0488087C-730A-482F-9904-40BBA4570B60}" destId="{FB69D68A-3F7B-4402-95BD-BBC9F442B084}" srcOrd="0" destOrd="1" presId="urn:microsoft.com/office/officeart/2005/8/layout/list1"/>
    <dgm:cxn modelId="{520C7F68-1CE6-47CE-B800-D312420B95D8}" type="presOf" srcId="{77C9B065-EDC7-4CC2-993A-5E1A56A787FC}" destId="{E7A98245-D9AE-48E6-A1ED-7F934CF68AF5}" srcOrd="0" destOrd="0" presId="urn:microsoft.com/office/officeart/2005/8/layout/list1"/>
    <dgm:cxn modelId="{E888E479-0E8B-43CC-B6C7-0CD42780EF97}" srcId="{003CADEB-9CFB-46FA-910F-CCD56B037B4C}" destId="{503A5ACF-F8FC-475C-B2CC-AE7BA18BD0B4}" srcOrd="1" destOrd="0" parTransId="{4AA662AA-270C-400A-A936-5F8A3E9CB530}" sibTransId="{A7FF8113-9FC6-4645-9B21-91E1D48E51D6}"/>
    <dgm:cxn modelId="{FA474EFD-8D77-44C7-9392-C77DAFAEDDB0}" type="presOf" srcId="{687826C7-181E-499F-9D24-34D3296806F8}" destId="{67D78A64-3709-4248-AE36-412C4441C339}" srcOrd="0" destOrd="0" presId="urn:microsoft.com/office/officeart/2005/8/layout/list1"/>
    <dgm:cxn modelId="{6B1530A6-997E-4048-A3D4-4B46310F8D34}" type="presParOf" srcId="{B58A8A75-A8A3-439D-A43E-5367E6E4AA4C}" destId="{04BBB517-6918-437A-B5B1-7E6343D3A627}" srcOrd="0" destOrd="0" presId="urn:microsoft.com/office/officeart/2005/8/layout/list1"/>
    <dgm:cxn modelId="{1254B140-26CF-493E-9B1E-818D748221FE}" type="presParOf" srcId="{04BBB517-6918-437A-B5B1-7E6343D3A627}" destId="{258C5AC8-5483-4297-BF3A-4CEBCF9D3999}" srcOrd="0" destOrd="0" presId="urn:microsoft.com/office/officeart/2005/8/layout/list1"/>
    <dgm:cxn modelId="{701AC085-293A-4FC9-9AF7-677A5A6C0419}" type="presParOf" srcId="{04BBB517-6918-437A-B5B1-7E6343D3A627}" destId="{6182294C-D17F-4039-98C8-B8B8815045B2}" srcOrd="1" destOrd="0" presId="urn:microsoft.com/office/officeart/2005/8/layout/list1"/>
    <dgm:cxn modelId="{DB56685E-151D-40CE-AC97-1CCAB3CF449F}" type="presParOf" srcId="{B58A8A75-A8A3-439D-A43E-5367E6E4AA4C}" destId="{39D18A05-55F9-449B-B822-4EF95E47B3DB}" srcOrd="1" destOrd="0" presId="urn:microsoft.com/office/officeart/2005/8/layout/list1"/>
    <dgm:cxn modelId="{AA2FB145-7A0A-4266-8FE1-F543CB998492}" type="presParOf" srcId="{B58A8A75-A8A3-439D-A43E-5367E6E4AA4C}" destId="{67D78A64-3709-4248-AE36-412C4441C339}" srcOrd="2" destOrd="0" presId="urn:microsoft.com/office/officeart/2005/8/layout/list1"/>
    <dgm:cxn modelId="{46EB2A38-4D09-490F-B140-EEC492F9319B}" type="presParOf" srcId="{B58A8A75-A8A3-439D-A43E-5367E6E4AA4C}" destId="{3828A874-FEB1-43B0-83B9-3CC6770239B7}" srcOrd="3" destOrd="0" presId="urn:microsoft.com/office/officeart/2005/8/layout/list1"/>
    <dgm:cxn modelId="{98545C61-6A67-4370-99A7-32273BFD10D3}" type="presParOf" srcId="{B58A8A75-A8A3-439D-A43E-5367E6E4AA4C}" destId="{E44CCE4A-214E-4615-A73A-916D45D3C30B}" srcOrd="4" destOrd="0" presId="urn:microsoft.com/office/officeart/2005/8/layout/list1"/>
    <dgm:cxn modelId="{E6DEBAC3-0442-4D80-A615-9F8ED97775F7}" type="presParOf" srcId="{E44CCE4A-214E-4615-A73A-916D45D3C30B}" destId="{E7A98245-D9AE-48E6-A1ED-7F934CF68AF5}" srcOrd="0" destOrd="0" presId="urn:microsoft.com/office/officeart/2005/8/layout/list1"/>
    <dgm:cxn modelId="{517F8ACB-D7CF-45F3-9C57-20CEB33258BA}" type="presParOf" srcId="{E44CCE4A-214E-4615-A73A-916D45D3C30B}" destId="{6177FAEE-B147-478F-B485-6D8C38F80036}" srcOrd="1" destOrd="0" presId="urn:microsoft.com/office/officeart/2005/8/layout/list1"/>
    <dgm:cxn modelId="{25A1216A-367E-43EC-BA8E-4FB357434882}" type="presParOf" srcId="{B58A8A75-A8A3-439D-A43E-5367E6E4AA4C}" destId="{7FB9C7B2-CD4A-4416-8C7A-EF49F64E5D8A}" srcOrd="5" destOrd="0" presId="urn:microsoft.com/office/officeart/2005/8/layout/list1"/>
    <dgm:cxn modelId="{9645FB4F-0973-4CBF-AA3D-785904482959}" type="presParOf" srcId="{B58A8A75-A8A3-439D-A43E-5367E6E4AA4C}" destId="{FB69D68A-3F7B-4402-95BD-BBC9F442B08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67B51B4-CE3B-485B-BE4F-FC184AFC3C3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640558-4157-453F-A956-5D8C39D43FCE}">
      <dgm:prSet/>
      <dgm:spPr/>
      <dgm:t>
        <a:bodyPr/>
        <a:lstStyle/>
        <a:p>
          <a:pPr algn="ctr" rtl="1"/>
          <a:r>
            <a:rPr lang="fa-IR" dirty="0" smtClean="0">
              <a:latin typeface="ذ ظشق"/>
              <a:cs typeface="B Zar" pitchFamily="2" charset="-78"/>
            </a:rPr>
            <a:t>5. رتبه‌بندی</a:t>
          </a:r>
          <a:endParaRPr lang="en-US" dirty="0">
            <a:latin typeface="ذ ظشق"/>
            <a:cs typeface="B Zar" pitchFamily="2" charset="-78"/>
          </a:endParaRPr>
        </a:p>
      </dgm:t>
    </dgm:pt>
    <dgm:pt modelId="{98906462-0B36-4FD4-B657-9F90C7715FBA}" type="parTrans" cxnId="{E0EF77D5-DBC8-4060-90E8-B5C131FB14CA}">
      <dgm:prSet/>
      <dgm:spPr/>
      <dgm:t>
        <a:bodyPr/>
        <a:lstStyle/>
        <a:p>
          <a:endParaRPr lang="en-US"/>
        </a:p>
      </dgm:t>
    </dgm:pt>
    <dgm:pt modelId="{40814018-9105-4699-A295-AD4A0653CB6E}" type="sibTrans" cxnId="{E0EF77D5-DBC8-4060-90E8-B5C131FB14CA}">
      <dgm:prSet/>
      <dgm:spPr/>
      <dgm:t>
        <a:bodyPr/>
        <a:lstStyle/>
        <a:p>
          <a:endParaRPr lang="en-US"/>
        </a:p>
      </dgm:t>
    </dgm:pt>
    <dgm:pt modelId="{B57F3BAF-99BB-4365-867C-7AD1103E0A65}">
      <dgm:prSet/>
      <dgm:spPr/>
      <dgm:t>
        <a:bodyPr/>
        <a:lstStyle/>
        <a:p>
          <a:endParaRPr lang="en-US" dirty="0"/>
        </a:p>
      </dgm:t>
    </dgm:pt>
    <dgm:pt modelId="{19104B0C-EB29-4149-8A4E-AADE9A0C4378}" type="parTrans" cxnId="{037C43D8-0753-4334-8D05-042FEED91864}">
      <dgm:prSet/>
      <dgm:spPr/>
      <dgm:t>
        <a:bodyPr/>
        <a:lstStyle/>
        <a:p>
          <a:endParaRPr lang="en-US"/>
        </a:p>
      </dgm:t>
    </dgm:pt>
    <dgm:pt modelId="{C2548E00-85EB-41C6-A5B5-11D5785E3915}" type="sibTrans" cxnId="{037C43D8-0753-4334-8D05-042FEED91864}">
      <dgm:prSet/>
      <dgm:spPr/>
      <dgm:t>
        <a:bodyPr/>
        <a:lstStyle/>
        <a:p>
          <a:endParaRPr lang="en-US"/>
        </a:p>
      </dgm:t>
    </dgm:pt>
    <dgm:pt modelId="{D73AF003-158B-4867-BEAB-7B8D028FE5F1}">
      <dgm:prSet/>
      <dgm:spPr/>
      <dgm:t>
        <a:bodyPr/>
        <a:lstStyle/>
        <a:p>
          <a:endParaRPr lang="en-US"/>
        </a:p>
      </dgm:t>
    </dgm:pt>
    <dgm:pt modelId="{4EA5ED60-FF65-4D70-BA8D-3BB60064A9EB}" type="parTrans" cxnId="{720B7879-17AB-47E8-B056-FA7C41DE253D}">
      <dgm:prSet/>
      <dgm:spPr/>
      <dgm:t>
        <a:bodyPr/>
        <a:lstStyle/>
        <a:p>
          <a:endParaRPr lang="en-US"/>
        </a:p>
      </dgm:t>
    </dgm:pt>
    <dgm:pt modelId="{E5C886C2-E629-4299-8143-F4ABA56E1446}" type="sibTrans" cxnId="{720B7879-17AB-47E8-B056-FA7C41DE253D}">
      <dgm:prSet/>
      <dgm:spPr/>
      <dgm:t>
        <a:bodyPr/>
        <a:lstStyle/>
        <a:p>
          <a:endParaRPr lang="en-US"/>
        </a:p>
      </dgm:t>
    </dgm:pt>
    <dgm:pt modelId="{AE84EACD-F747-4EB7-A190-880E32792D5F}">
      <dgm:prSet/>
      <dgm:spPr/>
      <dgm:t>
        <a:bodyPr/>
        <a:lstStyle/>
        <a:p>
          <a:endParaRPr lang="en-US"/>
        </a:p>
      </dgm:t>
    </dgm:pt>
    <dgm:pt modelId="{514BCDE0-8C79-4112-90EE-A24391A60EEE}" type="parTrans" cxnId="{49899B94-B6D8-42BB-8302-1A9336CE393D}">
      <dgm:prSet/>
      <dgm:spPr/>
      <dgm:t>
        <a:bodyPr/>
        <a:lstStyle/>
        <a:p>
          <a:endParaRPr lang="en-US"/>
        </a:p>
      </dgm:t>
    </dgm:pt>
    <dgm:pt modelId="{3AD9E997-E2F6-4074-BB2C-5EF61F6A214B}" type="sibTrans" cxnId="{49899B94-B6D8-42BB-8302-1A9336CE393D}">
      <dgm:prSet/>
      <dgm:spPr/>
      <dgm:t>
        <a:bodyPr/>
        <a:lstStyle/>
        <a:p>
          <a:endParaRPr lang="en-US"/>
        </a:p>
      </dgm:t>
    </dgm:pt>
    <dgm:pt modelId="{19CD1A29-211B-4785-A8D5-95C168698A15}" type="pres">
      <dgm:prSet presAssocID="{A67B51B4-CE3B-485B-BE4F-FC184AFC3C3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B384F3-0BEA-4E36-A4B7-16D26CD7C23D}" type="pres">
      <dgm:prSet presAssocID="{CC640558-4157-453F-A956-5D8C39D43FCE}" presName="parentLin" presStyleCnt="0"/>
      <dgm:spPr/>
    </dgm:pt>
    <dgm:pt modelId="{FCD8604F-6E3E-41B2-9AB4-C4822A59D25A}" type="pres">
      <dgm:prSet presAssocID="{CC640558-4157-453F-A956-5D8C39D43FCE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501167D4-E833-43F3-B37D-A39B9F331086}" type="pres">
      <dgm:prSet presAssocID="{CC640558-4157-453F-A956-5D8C39D43FC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B6E8BA-3F94-471B-9179-84F5B844F5B1}" type="pres">
      <dgm:prSet presAssocID="{CC640558-4157-453F-A956-5D8C39D43FCE}" presName="negativeSpace" presStyleCnt="0"/>
      <dgm:spPr/>
    </dgm:pt>
    <dgm:pt modelId="{DB59495D-34E8-4EA2-94B0-CC0DD4DCD797}" type="pres">
      <dgm:prSet presAssocID="{CC640558-4157-453F-A956-5D8C39D43FCE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0B7879-17AB-47E8-B056-FA7C41DE253D}" srcId="{CC640558-4157-453F-A956-5D8C39D43FCE}" destId="{D73AF003-158B-4867-BEAB-7B8D028FE5F1}" srcOrd="0" destOrd="0" parTransId="{4EA5ED60-FF65-4D70-BA8D-3BB60064A9EB}" sibTransId="{E5C886C2-E629-4299-8143-F4ABA56E1446}"/>
    <dgm:cxn modelId="{384BF0B3-1206-468E-B439-EA401C63EE8B}" type="presOf" srcId="{CC640558-4157-453F-A956-5D8C39D43FCE}" destId="{501167D4-E833-43F3-B37D-A39B9F331086}" srcOrd="1" destOrd="0" presId="urn:microsoft.com/office/officeart/2005/8/layout/list1"/>
    <dgm:cxn modelId="{037C43D8-0753-4334-8D05-042FEED91864}" srcId="{CC640558-4157-453F-A956-5D8C39D43FCE}" destId="{B57F3BAF-99BB-4365-867C-7AD1103E0A65}" srcOrd="2" destOrd="0" parTransId="{19104B0C-EB29-4149-8A4E-AADE9A0C4378}" sibTransId="{C2548E00-85EB-41C6-A5B5-11D5785E3915}"/>
    <dgm:cxn modelId="{E0EF77D5-DBC8-4060-90E8-B5C131FB14CA}" srcId="{A67B51B4-CE3B-485B-BE4F-FC184AFC3C36}" destId="{CC640558-4157-453F-A956-5D8C39D43FCE}" srcOrd="0" destOrd="0" parTransId="{98906462-0B36-4FD4-B657-9F90C7715FBA}" sibTransId="{40814018-9105-4699-A295-AD4A0653CB6E}"/>
    <dgm:cxn modelId="{3AF582EF-C27D-4204-BE58-12B2AD9D057B}" type="presOf" srcId="{AE84EACD-F747-4EB7-A190-880E32792D5F}" destId="{DB59495D-34E8-4EA2-94B0-CC0DD4DCD797}" srcOrd="0" destOrd="1" presId="urn:microsoft.com/office/officeart/2005/8/layout/list1"/>
    <dgm:cxn modelId="{16D4747F-417F-4CAB-BBD5-E9BA6EAF1222}" type="presOf" srcId="{CC640558-4157-453F-A956-5D8C39D43FCE}" destId="{FCD8604F-6E3E-41B2-9AB4-C4822A59D25A}" srcOrd="0" destOrd="0" presId="urn:microsoft.com/office/officeart/2005/8/layout/list1"/>
    <dgm:cxn modelId="{2C568B76-8967-4DC7-B6A6-9768E081D056}" type="presOf" srcId="{A67B51B4-CE3B-485B-BE4F-FC184AFC3C36}" destId="{19CD1A29-211B-4785-A8D5-95C168698A15}" srcOrd="0" destOrd="0" presId="urn:microsoft.com/office/officeart/2005/8/layout/list1"/>
    <dgm:cxn modelId="{2B3FF3FC-EA9B-48DB-B576-CD39B785BF99}" type="presOf" srcId="{B57F3BAF-99BB-4365-867C-7AD1103E0A65}" destId="{DB59495D-34E8-4EA2-94B0-CC0DD4DCD797}" srcOrd="0" destOrd="2" presId="urn:microsoft.com/office/officeart/2005/8/layout/list1"/>
    <dgm:cxn modelId="{C1CFA6DF-1DE5-46E9-BA2A-42A3867030F3}" type="presOf" srcId="{D73AF003-158B-4867-BEAB-7B8D028FE5F1}" destId="{DB59495D-34E8-4EA2-94B0-CC0DD4DCD797}" srcOrd="0" destOrd="0" presId="urn:microsoft.com/office/officeart/2005/8/layout/list1"/>
    <dgm:cxn modelId="{49899B94-B6D8-42BB-8302-1A9336CE393D}" srcId="{CC640558-4157-453F-A956-5D8C39D43FCE}" destId="{AE84EACD-F747-4EB7-A190-880E32792D5F}" srcOrd="1" destOrd="0" parTransId="{514BCDE0-8C79-4112-90EE-A24391A60EEE}" sibTransId="{3AD9E997-E2F6-4074-BB2C-5EF61F6A214B}"/>
    <dgm:cxn modelId="{C0088340-725E-4BF2-B02F-737E76CB35E1}" type="presParOf" srcId="{19CD1A29-211B-4785-A8D5-95C168698A15}" destId="{97B384F3-0BEA-4E36-A4B7-16D26CD7C23D}" srcOrd="0" destOrd="0" presId="urn:microsoft.com/office/officeart/2005/8/layout/list1"/>
    <dgm:cxn modelId="{8274D738-7C69-4E45-B558-4E9DF9506382}" type="presParOf" srcId="{97B384F3-0BEA-4E36-A4B7-16D26CD7C23D}" destId="{FCD8604F-6E3E-41B2-9AB4-C4822A59D25A}" srcOrd="0" destOrd="0" presId="urn:microsoft.com/office/officeart/2005/8/layout/list1"/>
    <dgm:cxn modelId="{D16367B9-E86C-46E9-97DC-973DAC67CFF2}" type="presParOf" srcId="{97B384F3-0BEA-4E36-A4B7-16D26CD7C23D}" destId="{501167D4-E833-43F3-B37D-A39B9F331086}" srcOrd="1" destOrd="0" presId="urn:microsoft.com/office/officeart/2005/8/layout/list1"/>
    <dgm:cxn modelId="{DCE756B6-062E-417C-99EB-B6F10DAC3850}" type="presParOf" srcId="{19CD1A29-211B-4785-A8D5-95C168698A15}" destId="{ACB6E8BA-3F94-471B-9179-84F5B844F5B1}" srcOrd="1" destOrd="0" presId="urn:microsoft.com/office/officeart/2005/8/layout/list1"/>
    <dgm:cxn modelId="{9F1D10EA-9943-476C-B217-E73B73107C6A}" type="presParOf" srcId="{19CD1A29-211B-4785-A8D5-95C168698A15}" destId="{DB59495D-34E8-4EA2-94B0-CC0DD4DCD797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0F50D15-79BC-488C-9B81-6C83EEE97396}">
      <dsp:nvSpPr>
        <dsp:cNvPr id="0" name=""/>
        <dsp:cNvSpPr/>
      </dsp:nvSpPr>
      <dsp:spPr>
        <a:xfrm>
          <a:off x="0" y="18721"/>
          <a:ext cx="6830568" cy="11324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91440" numCol="1" spcCol="1270" anchor="t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Titr" pitchFamily="2" charset="-78"/>
            </a:rPr>
            <a:t>نظریة </a:t>
          </a:r>
          <a:r>
            <a:rPr lang="fa-IR" sz="2400" kern="1200" dirty="0" smtClean="0">
              <a:cs typeface="B Titr" pitchFamily="2" charset="-78"/>
            </a:rPr>
            <a:t>انتخاب</a:t>
          </a:r>
          <a:endParaRPr lang="en-US" sz="2400" kern="1200" dirty="0">
            <a:cs typeface="B Titr" pitchFamily="2" charset="-78"/>
          </a:endParaRPr>
        </a:p>
      </dsp:txBody>
      <dsp:txXfrm>
        <a:off x="0" y="18721"/>
        <a:ext cx="6830568" cy="754982"/>
      </dsp:txXfrm>
    </dsp:sp>
    <dsp:sp modelId="{0F9C607F-DF16-4D72-90B8-41BE7511D9EE}">
      <dsp:nvSpPr>
        <dsp:cNvPr id="0" name=""/>
        <dsp:cNvSpPr/>
      </dsp:nvSpPr>
      <dsp:spPr>
        <a:xfrm>
          <a:off x="1399032" y="773703"/>
          <a:ext cx="6830568" cy="4233600"/>
        </a:xfrm>
        <a:prstGeom prst="doubleWave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228600" lvl="1" indent="-228600" algn="justLow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400" kern="1200" dirty="0" smtClean="0">
              <a:cs typeface="B Zar" pitchFamily="2" charset="-78"/>
            </a:rPr>
            <a:t>نظریة </a:t>
          </a:r>
          <a:r>
            <a:rPr lang="fa-IR" sz="2400" kern="1200" dirty="0" smtClean="0">
              <a:cs typeface="B Zar" pitchFamily="2" charset="-78"/>
            </a:rPr>
            <a:t>انتخاب </a:t>
          </a:r>
          <a:r>
            <a:rPr lang="fa-IR" sz="2400" kern="1200" dirty="0" smtClean="0">
              <a:cs typeface="B Zar" pitchFamily="2" charset="-78"/>
            </a:rPr>
            <a:t>حوزة مطالعة </a:t>
          </a:r>
          <a:r>
            <a:rPr lang="fa-IR" sz="2400" kern="1200" dirty="0" smtClean="0">
              <a:cs typeface="B Zar" pitchFamily="2" charset="-78"/>
            </a:rPr>
            <a:t>بسیاری از رشته‌های علوم انسانی است. مانند جامعه شناسی، فیزیولوژی، علوم سیاسی، روانشناسی، زیست‌شناسی اجتماعی و اقتصاد</a:t>
          </a:r>
          <a:endParaRPr lang="en-US" sz="2400" kern="1200" dirty="0">
            <a:cs typeface="B Zar" pitchFamily="2" charset="-78"/>
          </a:endParaRPr>
        </a:p>
        <a:p>
          <a:pPr marL="228600" lvl="1" indent="-228600" algn="justLow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400" kern="1200" dirty="0" smtClean="0">
              <a:cs typeface="B Zar" pitchFamily="2" charset="-78"/>
            </a:rPr>
            <a:t>نظریة </a:t>
          </a:r>
          <a:r>
            <a:rPr lang="fa-IR" sz="2400" kern="1200" dirty="0" smtClean="0">
              <a:cs typeface="B Zar" pitchFamily="2" charset="-78"/>
            </a:rPr>
            <a:t>انتخاب در </a:t>
          </a:r>
          <a:r>
            <a:rPr lang="fa-IR" sz="2400" kern="1200" dirty="0" smtClean="0">
              <a:cs typeface="B Zar" pitchFamily="2" charset="-78"/>
            </a:rPr>
            <a:t>حوزة </a:t>
          </a:r>
          <a:r>
            <a:rPr lang="fa-IR" sz="2400" kern="1200" dirty="0" smtClean="0">
              <a:cs typeface="B Zar" pitchFamily="2" charset="-78"/>
            </a:rPr>
            <a:t>اقتصاد مالی در تلاش است بخش نظام‌مند رفتار افراد را در انتخاب از میان گزینه‌های مصرف (سرمایه‌گذاری) توضیح دهد. </a:t>
          </a:r>
          <a:endParaRPr lang="en-US" sz="2400" kern="1200" dirty="0">
            <a:cs typeface="B Zar" pitchFamily="2" charset="-78"/>
          </a:endParaRPr>
        </a:p>
      </dsp:txBody>
      <dsp:txXfrm>
        <a:off x="1399032" y="773703"/>
        <a:ext cx="6830568" cy="423360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3246C9-A6B7-44F0-A8ED-20953F1B0421}">
      <dsp:nvSpPr>
        <dsp:cNvPr id="0" name=""/>
        <dsp:cNvSpPr/>
      </dsp:nvSpPr>
      <dsp:spPr>
        <a:xfrm>
          <a:off x="816530" y="464"/>
          <a:ext cx="1832371" cy="18323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100" kern="1200" dirty="0" smtClean="0">
              <a:cs typeface="B Zar" pitchFamily="2" charset="-78"/>
            </a:rPr>
            <a:t>5 </a:t>
          </a:r>
          <a:r>
            <a:rPr lang="fa-IR" sz="2100" kern="1200" dirty="0" smtClean="0">
              <a:cs typeface="B Zar" pitchFamily="2" charset="-78"/>
            </a:rPr>
            <a:t>قاعدة </a:t>
          </a:r>
          <a:r>
            <a:rPr lang="fa-IR" sz="2100" kern="1200" dirty="0" smtClean="0">
              <a:cs typeface="B Zar" pitchFamily="2" charset="-78"/>
            </a:rPr>
            <a:t>مطلوبیت کاردینال</a:t>
          </a:r>
          <a:endParaRPr lang="en-US" sz="2100" kern="1200" dirty="0">
            <a:cs typeface="B Zar" pitchFamily="2" charset="-78"/>
          </a:endParaRPr>
        </a:p>
      </dsp:txBody>
      <dsp:txXfrm>
        <a:off x="816530" y="464"/>
        <a:ext cx="1832371" cy="1832371"/>
      </dsp:txXfrm>
    </dsp:sp>
    <dsp:sp modelId="{15CA317A-1005-4BF5-9499-E3C33915327F}">
      <dsp:nvSpPr>
        <dsp:cNvPr id="0" name=""/>
        <dsp:cNvSpPr/>
      </dsp:nvSpPr>
      <dsp:spPr>
        <a:xfrm>
          <a:off x="1201328" y="1981624"/>
          <a:ext cx="1062775" cy="1062775"/>
        </a:xfrm>
        <a:prstGeom prst="mathPlus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>
            <a:cs typeface="B Zar" pitchFamily="2" charset="-78"/>
          </a:endParaRPr>
        </a:p>
      </dsp:txBody>
      <dsp:txXfrm>
        <a:off x="1201328" y="1981624"/>
        <a:ext cx="1062775" cy="1062775"/>
      </dsp:txXfrm>
    </dsp:sp>
    <dsp:sp modelId="{2270522B-5128-4D23-BABA-A831D847176C}">
      <dsp:nvSpPr>
        <dsp:cNvPr id="0" name=""/>
        <dsp:cNvSpPr/>
      </dsp:nvSpPr>
      <dsp:spPr>
        <a:xfrm>
          <a:off x="816530" y="3193188"/>
          <a:ext cx="1832371" cy="18323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100" kern="1200" dirty="0" smtClean="0">
              <a:cs typeface="B Zar" pitchFamily="2" charset="-78"/>
            </a:rPr>
            <a:t>اقناع‌ناپذیری</a:t>
          </a:r>
          <a:endParaRPr lang="en-US" sz="2100" kern="1200" dirty="0">
            <a:cs typeface="B Zar" pitchFamily="2" charset="-78"/>
          </a:endParaRPr>
        </a:p>
      </dsp:txBody>
      <dsp:txXfrm>
        <a:off x="816530" y="3193188"/>
        <a:ext cx="1832371" cy="1832371"/>
      </dsp:txXfrm>
    </dsp:sp>
    <dsp:sp modelId="{04B8EE79-E5F8-45CC-A846-D650639F0999}">
      <dsp:nvSpPr>
        <dsp:cNvPr id="0" name=""/>
        <dsp:cNvSpPr/>
      </dsp:nvSpPr>
      <dsp:spPr>
        <a:xfrm>
          <a:off x="2923758" y="2172191"/>
          <a:ext cx="582694" cy="6816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>
            <a:cs typeface="B Zar" pitchFamily="2" charset="-78"/>
          </a:endParaRPr>
        </a:p>
      </dsp:txBody>
      <dsp:txXfrm>
        <a:off x="2923758" y="2172191"/>
        <a:ext cx="582694" cy="681642"/>
      </dsp:txXfrm>
    </dsp:sp>
    <dsp:sp modelId="{AFEFD6DC-A77B-4BFD-90E0-DC9FA61638ED}">
      <dsp:nvSpPr>
        <dsp:cNvPr id="0" name=""/>
        <dsp:cNvSpPr/>
      </dsp:nvSpPr>
      <dsp:spPr>
        <a:xfrm>
          <a:off x="3748325" y="680640"/>
          <a:ext cx="3664743" cy="36647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2044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600" kern="1200" dirty="0" smtClean="0">
              <a:cs typeface="B Zar" pitchFamily="2" charset="-78"/>
            </a:rPr>
            <a:t>قضیة </a:t>
          </a:r>
          <a:r>
            <a:rPr lang="fa-IR" sz="4600" kern="1200" dirty="0" smtClean="0">
              <a:cs typeface="B Zar" pitchFamily="2" charset="-78"/>
            </a:rPr>
            <a:t>مطلوبیت موردانتظار</a:t>
          </a:r>
          <a:endParaRPr lang="en-US" sz="4600" kern="1200" dirty="0">
            <a:cs typeface="B Zar" pitchFamily="2" charset="-78"/>
          </a:endParaRPr>
        </a:p>
      </dsp:txBody>
      <dsp:txXfrm>
        <a:off x="3748325" y="680640"/>
        <a:ext cx="3664743" cy="3664743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28C73C-F139-4FA7-BD83-14F597D21CAB}">
      <dsp:nvSpPr>
        <dsp:cNvPr id="0" name=""/>
        <dsp:cNvSpPr/>
      </dsp:nvSpPr>
      <dsp:spPr>
        <a:xfrm>
          <a:off x="0" y="166622"/>
          <a:ext cx="8229600" cy="906750"/>
        </a:xfrm>
        <a:prstGeom prst="ellipse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100" kern="1200" dirty="0" smtClean="0"/>
            <a:t>ملاحظات</a:t>
          </a:r>
          <a:endParaRPr lang="en-US" sz="3100" kern="1200" dirty="0"/>
        </a:p>
      </dsp:txBody>
      <dsp:txXfrm>
        <a:off x="0" y="166622"/>
        <a:ext cx="8229600" cy="906750"/>
      </dsp:txXfrm>
    </dsp:sp>
    <dsp:sp modelId="{E66FCB55-D22F-4B37-8771-10D5087F683B}">
      <dsp:nvSpPr>
        <dsp:cNvPr id="0" name=""/>
        <dsp:cNvSpPr/>
      </dsp:nvSpPr>
      <dsp:spPr>
        <a:xfrm>
          <a:off x="0" y="1073372"/>
          <a:ext cx="8229600" cy="3786030"/>
        </a:xfrm>
        <a:prstGeom prst="wedgeEllipseCallou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9370" rIns="220472" bIns="39370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a-IR" sz="2400" kern="1200" dirty="0" smtClean="0">
              <a:cs typeface="B Zar" pitchFamily="2" charset="-78"/>
            </a:rPr>
            <a:t>تابع مطلوبیت هر فرد منحصر به خود اوست.</a:t>
          </a:r>
          <a:endParaRPr lang="en-US" sz="2400" kern="1200" dirty="0">
            <a:cs typeface="B Zar" pitchFamily="2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a-IR" sz="2400" kern="1200" dirty="0" smtClean="0">
              <a:cs typeface="B Zar" pitchFamily="2" charset="-78"/>
            </a:rPr>
            <a:t>هیچ راهی برای </a:t>
          </a:r>
          <a:r>
            <a:rPr lang="fa-IR" sz="2400" kern="1200" dirty="0" smtClean="0">
              <a:cs typeface="B Zar" pitchFamily="2" charset="-78"/>
            </a:rPr>
            <a:t>مقایسة </a:t>
          </a:r>
          <a:r>
            <a:rPr lang="fa-IR" sz="2400" kern="1200" dirty="0" smtClean="0">
              <a:cs typeface="B Zar" pitchFamily="2" charset="-78"/>
            </a:rPr>
            <a:t>تابع مطلوبیت افراد موجود نیست.</a:t>
          </a:r>
          <a:endParaRPr lang="en-US" sz="2400" kern="1200" dirty="0">
            <a:cs typeface="B Zar" pitchFamily="2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a-IR" sz="2400" kern="1200" dirty="0" smtClean="0">
              <a:cs typeface="B Zar" pitchFamily="2" charset="-78"/>
            </a:rPr>
            <a:t>مقایسة </a:t>
          </a:r>
          <a:r>
            <a:rPr lang="fa-IR" sz="2400" kern="1200" dirty="0" smtClean="0">
              <a:cs typeface="B Zar" pitchFamily="2" charset="-78"/>
            </a:rPr>
            <a:t>مطلوبیت افراد امکان‌پذیر نیست.</a:t>
          </a:r>
          <a:endParaRPr lang="en-US" sz="2400" kern="1200" dirty="0">
            <a:cs typeface="B Zar" pitchFamily="2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a-IR" sz="2400" kern="1200" dirty="0" smtClean="0">
              <a:cs typeface="B Zar" pitchFamily="2" charset="-78"/>
            </a:rPr>
            <a:t>اگر به دو نفر یک میلیون تومان بدهید، هیچ راهی نیست که نشان دهد کدامیک خوشحال‌ترند.</a:t>
          </a:r>
          <a:endParaRPr lang="en-US" sz="2400" kern="1200" dirty="0">
            <a:cs typeface="B Zar" pitchFamily="2" charset="-78"/>
          </a:endParaRPr>
        </a:p>
      </dsp:txBody>
      <dsp:txXfrm>
        <a:off x="0" y="1073372"/>
        <a:ext cx="8229600" cy="3786030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99E6FF-AF4B-46B1-8B97-212F346AEF50}">
      <dsp:nvSpPr>
        <dsp:cNvPr id="0" name=""/>
        <dsp:cNvSpPr/>
      </dsp:nvSpPr>
      <dsp:spPr>
        <a:xfrm>
          <a:off x="0" y="44132"/>
          <a:ext cx="4937760" cy="493776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E397CC-FD32-44BA-9F74-B55717866877}">
      <dsp:nvSpPr>
        <dsp:cNvPr id="0" name=""/>
        <dsp:cNvSpPr/>
      </dsp:nvSpPr>
      <dsp:spPr>
        <a:xfrm>
          <a:off x="2468880" y="44132"/>
          <a:ext cx="5760719" cy="49377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>
              <a:cs typeface="B Zar" pitchFamily="2" charset="-78"/>
            </a:rPr>
            <a:t>U[(E(W)]</a:t>
          </a:r>
          <a:r>
            <a:rPr lang="fa-IR" sz="2200" kern="1200" smtClean="0">
              <a:cs typeface="B Zar" pitchFamily="2" charset="-78"/>
            </a:rPr>
            <a:t>: مطلوبیت مربوط به سطح معینی از ثروت موردانتظار است. هرچند نسبت به سطح ثروت عدم‌اطمینان وجود دارد، چنین عدم‌اطمینانی نسبت به ارزش موردانتظار ثروت موجود نیست.</a:t>
          </a:r>
          <a:endParaRPr lang="en-US" sz="2200" kern="1200">
            <a:cs typeface="B Zar" pitchFamily="2" charset="-78"/>
          </a:endParaRPr>
        </a:p>
      </dsp:txBody>
      <dsp:txXfrm>
        <a:off x="2468880" y="44132"/>
        <a:ext cx="5760719" cy="1481331"/>
      </dsp:txXfrm>
    </dsp:sp>
    <dsp:sp modelId="{03669DE0-E7EC-4D02-8C37-118489E32EB9}">
      <dsp:nvSpPr>
        <dsp:cNvPr id="0" name=""/>
        <dsp:cNvSpPr/>
      </dsp:nvSpPr>
      <dsp:spPr>
        <a:xfrm>
          <a:off x="864109" y="1525463"/>
          <a:ext cx="3209540" cy="320954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1EA2D0-0D1D-4D17-8E84-DBC06AF54173}">
      <dsp:nvSpPr>
        <dsp:cNvPr id="0" name=""/>
        <dsp:cNvSpPr/>
      </dsp:nvSpPr>
      <dsp:spPr>
        <a:xfrm>
          <a:off x="2468880" y="1525463"/>
          <a:ext cx="5760719" cy="32095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cs typeface="B Zar" pitchFamily="2" charset="-78"/>
            </a:rPr>
            <a:t>E[U(W)]</a:t>
          </a:r>
          <a:r>
            <a:rPr lang="fa-IR" sz="2200" kern="1200" dirty="0" smtClean="0">
              <a:cs typeface="B Zar" pitchFamily="2" charset="-78"/>
            </a:rPr>
            <a:t>: مطلوبیت موردانتظار سطحی از ثروت است که ممکن است حاصل شود. </a:t>
          </a:r>
          <a:endParaRPr lang="en-US" sz="2200" kern="1200" dirty="0">
            <a:cs typeface="B Zar" pitchFamily="2" charset="-78"/>
          </a:endParaRPr>
        </a:p>
      </dsp:txBody>
      <dsp:txXfrm>
        <a:off x="2468880" y="1525463"/>
        <a:ext cx="5760719" cy="1481326"/>
      </dsp:txXfrm>
    </dsp:sp>
    <dsp:sp modelId="{0210CF1A-A043-4E16-85B4-921C256E94D0}">
      <dsp:nvSpPr>
        <dsp:cNvPr id="0" name=""/>
        <dsp:cNvSpPr/>
      </dsp:nvSpPr>
      <dsp:spPr>
        <a:xfrm>
          <a:off x="1728216" y="3006789"/>
          <a:ext cx="1481326" cy="148132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4CB510-D406-48FF-8120-A0B57A2B2983}">
      <dsp:nvSpPr>
        <dsp:cNvPr id="0" name=""/>
        <dsp:cNvSpPr/>
      </dsp:nvSpPr>
      <dsp:spPr>
        <a:xfrm>
          <a:off x="2468880" y="3006789"/>
          <a:ext cx="5760719" cy="14813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>
              <a:cs typeface="B Zar" pitchFamily="2" charset="-78"/>
            </a:rPr>
            <a:t>رابطة </a:t>
          </a:r>
          <a:r>
            <a:rPr lang="fa-IR" sz="2200" kern="1200" dirty="0" smtClean="0">
              <a:cs typeface="B Zar" pitchFamily="2" charset="-78"/>
            </a:rPr>
            <a:t>بین </a:t>
          </a:r>
          <a:r>
            <a:rPr lang="en-US" sz="2200" kern="1200" dirty="0" smtClean="0">
              <a:cs typeface="B Zar" pitchFamily="2" charset="-78"/>
            </a:rPr>
            <a:t>U[(E(W)]</a:t>
          </a:r>
          <a:r>
            <a:rPr lang="fa-IR" sz="2200" kern="1200" dirty="0" smtClean="0">
              <a:cs typeface="B Zar" pitchFamily="2" charset="-78"/>
            </a:rPr>
            <a:t> و </a:t>
          </a:r>
          <a:r>
            <a:rPr lang="en-US" sz="2200" kern="1200" dirty="0" smtClean="0">
              <a:cs typeface="B Zar" pitchFamily="2" charset="-78"/>
            </a:rPr>
            <a:t>E[U(W)]</a:t>
          </a:r>
          <a:r>
            <a:rPr lang="fa-IR" sz="2200" kern="1200" dirty="0" smtClean="0">
              <a:cs typeface="B Zar" pitchFamily="2" charset="-78"/>
            </a:rPr>
            <a:t> بسیار مهم است.</a:t>
          </a:r>
          <a:endParaRPr lang="en-US" sz="2200" kern="1200" dirty="0">
            <a:cs typeface="B Zar" pitchFamily="2" charset="-78"/>
          </a:endParaRPr>
        </a:p>
      </dsp:txBody>
      <dsp:txXfrm>
        <a:off x="2468880" y="3006789"/>
        <a:ext cx="5760719" cy="1481326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BC31E7-DC28-4429-A88A-E0A1D2E43730}">
      <dsp:nvSpPr>
        <dsp:cNvPr id="0" name=""/>
        <dsp:cNvSpPr/>
      </dsp:nvSpPr>
      <dsp:spPr>
        <a:xfrm>
          <a:off x="0" y="301991"/>
          <a:ext cx="6830568" cy="303126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110490" numCol="1" spcCol="1270" anchor="t" anchorCtr="0">
          <a:noAutofit/>
        </a:bodyPr>
        <a:lstStyle/>
        <a:p>
          <a:pPr lvl="0" algn="justLow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cs typeface="B Zar" pitchFamily="2" charset="-78"/>
            </a:rPr>
            <a:t>صرف ریسک ارزشی است که فرد ریسک‌گریز به‌خاطر پذیرش شرط‌بندی‌ای با ارزش موردانتظار صفر مطالبه می‌کند.</a:t>
          </a:r>
          <a:endParaRPr lang="en-US" sz="2900" kern="1200" dirty="0">
            <a:cs typeface="B Zar" pitchFamily="2" charset="-78"/>
          </a:endParaRPr>
        </a:p>
      </dsp:txBody>
      <dsp:txXfrm>
        <a:off x="0" y="301991"/>
        <a:ext cx="6830568" cy="2020842"/>
      </dsp:txXfrm>
    </dsp:sp>
    <dsp:sp modelId="{C8099CE1-755D-45C3-92D5-30FE50E5FB1C}">
      <dsp:nvSpPr>
        <dsp:cNvPr id="0" name=""/>
        <dsp:cNvSpPr/>
      </dsp:nvSpPr>
      <dsp:spPr>
        <a:xfrm>
          <a:off x="1399032" y="2322833"/>
          <a:ext cx="6830568" cy="2401200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t" anchorCtr="0">
          <a:noAutofit/>
        </a:bodyPr>
        <a:lstStyle/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900" kern="1200" dirty="0" smtClean="0">
              <a:cs typeface="B Zar" pitchFamily="2" charset="-78"/>
            </a:rPr>
            <a:t>رویکردهای </a:t>
          </a:r>
          <a:r>
            <a:rPr lang="fa-IR" sz="2900" kern="1200" dirty="0" smtClean="0">
              <a:cs typeface="B Zar" pitchFamily="2" charset="-78"/>
            </a:rPr>
            <a:t>محاسبة </a:t>
          </a:r>
          <a:r>
            <a:rPr lang="fa-IR" sz="2900" kern="1200" dirty="0" smtClean="0">
              <a:cs typeface="B Zar" pitchFamily="2" charset="-78"/>
            </a:rPr>
            <a:t>صرف ریسک</a:t>
          </a:r>
          <a:endParaRPr lang="en-US" sz="2900" kern="1200" dirty="0">
            <a:cs typeface="B Zar" pitchFamily="2" charset="-78"/>
          </a:endParaRPr>
        </a:p>
        <a:p>
          <a:pPr marL="571500" lvl="2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900" kern="1200" smtClean="0">
              <a:cs typeface="B Zar" pitchFamily="2" charset="-78"/>
            </a:rPr>
            <a:t>صرف مارکویتز (</a:t>
          </a:r>
          <a:r>
            <a:rPr lang="en-US" sz="2900" kern="1200" smtClean="0">
              <a:cs typeface="B Zar" pitchFamily="2" charset="-78"/>
            </a:rPr>
            <a:t>Markowitz premium</a:t>
          </a:r>
          <a:r>
            <a:rPr lang="fa-IR" sz="2900" kern="1200" smtClean="0">
              <a:cs typeface="B Zar" pitchFamily="2" charset="-78"/>
            </a:rPr>
            <a:t>)</a:t>
          </a:r>
          <a:endParaRPr lang="en-US" sz="2900" kern="1200">
            <a:cs typeface="B Zar" pitchFamily="2" charset="-78"/>
          </a:endParaRPr>
        </a:p>
        <a:p>
          <a:pPr marL="571500" lvl="2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900" kern="1200" dirty="0" smtClean="0">
              <a:cs typeface="B Zar" pitchFamily="2" charset="-78"/>
            </a:rPr>
            <a:t>صرف ارو – پرت (</a:t>
          </a:r>
          <a:r>
            <a:rPr lang="en-US" sz="2900" kern="1200" dirty="0" smtClean="0">
              <a:cs typeface="B Zar" pitchFamily="2" charset="-78"/>
            </a:rPr>
            <a:t>Arrow-Pratt premium</a:t>
          </a:r>
          <a:r>
            <a:rPr lang="fa-IR" sz="2900" kern="1200" dirty="0" smtClean="0">
              <a:cs typeface="B Zar" pitchFamily="2" charset="-78"/>
            </a:rPr>
            <a:t>)</a:t>
          </a:r>
          <a:endParaRPr lang="en-US" sz="2900" kern="1200" dirty="0">
            <a:cs typeface="B Zar" pitchFamily="2" charset="-78"/>
          </a:endParaRPr>
        </a:p>
      </dsp:txBody>
      <dsp:txXfrm>
        <a:off x="1399032" y="2322833"/>
        <a:ext cx="6830568" cy="2401200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7A96B0-0328-4D88-BF2B-C961739EBFB5}">
      <dsp:nvSpPr>
        <dsp:cNvPr id="0" name=""/>
        <dsp:cNvSpPr/>
      </dsp:nvSpPr>
      <dsp:spPr>
        <a:xfrm rot="5400000">
          <a:off x="-397566" y="401379"/>
          <a:ext cx="2650442" cy="18553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Titr" pitchFamily="2" charset="-78"/>
            </a:rPr>
            <a:t>نظریة </a:t>
          </a:r>
          <a:r>
            <a:rPr lang="fa-IR" sz="1800" kern="1200" dirty="0" smtClean="0">
              <a:cs typeface="B Titr" pitchFamily="2" charset="-78"/>
            </a:rPr>
            <a:t>انتخاب در شرایط اطمینان</a:t>
          </a:r>
          <a:endParaRPr lang="en-US" sz="1800" kern="1200" dirty="0">
            <a:cs typeface="B Titr" pitchFamily="2" charset="-78"/>
          </a:endParaRPr>
        </a:p>
      </dsp:txBody>
      <dsp:txXfrm rot="5400000">
        <a:off x="-397566" y="401379"/>
        <a:ext cx="2650442" cy="1855310"/>
      </dsp:txXfrm>
    </dsp:sp>
    <dsp:sp modelId="{98A30D04-4444-48E2-B2D8-D1CCFE1FAC4A}">
      <dsp:nvSpPr>
        <dsp:cNvPr id="0" name=""/>
        <dsp:cNvSpPr/>
      </dsp:nvSpPr>
      <dsp:spPr>
        <a:xfrm rot="5400000">
          <a:off x="4181061" y="-2321937"/>
          <a:ext cx="1722787" cy="63742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Low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kern="1200" dirty="0" smtClean="0">
              <a:cs typeface="B Zar" pitchFamily="2" charset="-78"/>
            </a:rPr>
            <a:t>در این‌جا موضوع انتخاب، گزینه‌های مصرف (سرمایه‌گذاری) در شرایط اطمینان است. به‌عنوان مثال انتخاب از بین دو کالا مانند سیب و پرتقال. انتخاب از بین مصرف در حال حاضر و سرمایه‌گذاری با نرخ </a:t>
          </a:r>
          <a:r>
            <a:rPr lang="fa-IR" sz="2000" kern="1200" dirty="0" smtClean="0">
              <a:cs typeface="B Zar" pitchFamily="2" charset="-78"/>
            </a:rPr>
            <a:t>بازدة </a:t>
          </a:r>
          <a:r>
            <a:rPr lang="fa-IR" sz="2000" kern="1200" dirty="0" smtClean="0">
              <a:cs typeface="B Zar" pitchFamily="2" charset="-78"/>
            </a:rPr>
            <a:t>بدون ریسک.</a:t>
          </a:r>
          <a:endParaRPr lang="en-US" sz="2000" kern="1200" dirty="0">
            <a:cs typeface="B Zar" pitchFamily="2" charset="-78"/>
          </a:endParaRPr>
        </a:p>
      </dsp:txBody>
      <dsp:txXfrm rot="5400000">
        <a:off x="4181061" y="-2321937"/>
        <a:ext cx="1722787" cy="6374289"/>
      </dsp:txXfrm>
    </dsp:sp>
    <dsp:sp modelId="{447561B8-7DF3-456A-800E-E78ADE02D60B}">
      <dsp:nvSpPr>
        <dsp:cNvPr id="0" name=""/>
        <dsp:cNvSpPr/>
      </dsp:nvSpPr>
      <dsp:spPr>
        <a:xfrm rot="5400000">
          <a:off x="-397566" y="2769335"/>
          <a:ext cx="2650442" cy="18553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Titr" pitchFamily="2" charset="-78"/>
            </a:rPr>
            <a:t>نظریة </a:t>
          </a:r>
          <a:r>
            <a:rPr lang="fa-IR" sz="1800" kern="1200" dirty="0" smtClean="0">
              <a:cs typeface="B Titr" pitchFamily="2" charset="-78"/>
            </a:rPr>
            <a:t>انتخاب در شرایط عدم‌اطمینان</a:t>
          </a:r>
          <a:endParaRPr lang="en-US" sz="1800" kern="1200" dirty="0">
            <a:cs typeface="B Titr" pitchFamily="2" charset="-78"/>
          </a:endParaRPr>
        </a:p>
      </dsp:txBody>
      <dsp:txXfrm rot="5400000">
        <a:off x="-397566" y="2769335"/>
        <a:ext cx="2650442" cy="1855310"/>
      </dsp:txXfrm>
    </dsp:sp>
    <dsp:sp modelId="{9A2AE366-2D88-4435-B0B7-292710E17C9E}">
      <dsp:nvSpPr>
        <dsp:cNvPr id="0" name=""/>
        <dsp:cNvSpPr/>
      </dsp:nvSpPr>
      <dsp:spPr>
        <a:xfrm rot="5400000">
          <a:off x="4181061" y="46017"/>
          <a:ext cx="1722787" cy="63742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Low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kern="1200" smtClean="0">
              <a:cs typeface="B Zar" pitchFamily="2" charset="-78"/>
            </a:rPr>
            <a:t>در این‌جا موضوع انتخاب، گزینه‌های سرمایه‌گذاری‌ ریسکی است؛ گزینه‌هایی که مصرف نامطمئنی را برای شخص فراهم می‌آورد. در این‌جا برای تمرکز بر عدم‌اطمینان بعد زمان از تحلیل‌ها حذف می‌شود. </a:t>
          </a:r>
          <a:endParaRPr lang="en-US" sz="2000" kern="1200">
            <a:cs typeface="B Zar" pitchFamily="2" charset="-78"/>
          </a:endParaRPr>
        </a:p>
      </dsp:txBody>
      <dsp:txXfrm rot="5400000">
        <a:off x="4181061" y="46017"/>
        <a:ext cx="1722787" cy="637428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3A5653-9179-473A-8D78-CC8EFF9FAFB5}">
      <dsp:nvSpPr>
        <dsp:cNvPr id="0" name=""/>
        <dsp:cNvSpPr/>
      </dsp:nvSpPr>
      <dsp:spPr>
        <a:xfrm>
          <a:off x="0" y="415977"/>
          <a:ext cx="8229600" cy="128197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smtClean="0">
              <a:cs typeface="B Zar" pitchFamily="2" charset="-78"/>
            </a:rPr>
            <a:t>فرض کنید مختارید از بین موقعیت‌های زیر یکی را انتخاب کنید:</a:t>
          </a:r>
          <a:endParaRPr lang="en-US" sz="2500" kern="1200">
            <a:cs typeface="B Zar" pitchFamily="2" charset="-78"/>
          </a:endParaRPr>
        </a:p>
      </dsp:txBody>
      <dsp:txXfrm>
        <a:off x="0" y="415977"/>
        <a:ext cx="8229600" cy="1281972"/>
      </dsp:txXfrm>
    </dsp:sp>
    <dsp:sp modelId="{64DCCA8E-5FC2-4B19-8BBC-7DE55A38472E}">
      <dsp:nvSpPr>
        <dsp:cNvPr id="0" name=""/>
        <dsp:cNvSpPr/>
      </dsp:nvSpPr>
      <dsp:spPr>
        <a:xfrm>
          <a:off x="0" y="1697950"/>
          <a:ext cx="8229600" cy="1630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1750" rIns="177800" bIns="31750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000" kern="1200" dirty="0">
            <a:cs typeface="B Zar" pitchFamily="2" charset="-78"/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a-IR" sz="2000" kern="1200" dirty="0" smtClean="0">
              <a:cs typeface="B Zar" pitchFamily="2" charset="-78"/>
            </a:rPr>
            <a:t>دریافت قطعی 100 هزار تومان</a:t>
          </a:r>
          <a:endParaRPr lang="en-US" sz="2000" kern="1200" dirty="0">
            <a:cs typeface="B Zar" pitchFamily="2" charset="-78"/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a-IR" sz="2000" kern="1200" dirty="0" smtClean="0">
              <a:cs typeface="B Zar" pitchFamily="2" charset="-78"/>
            </a:rPr>
            <a:t>پذیرش شراط‌بندی‌ای که شامل دریافت 1 میلیون تومان با احتمال 15 درصد و هیچ چیز با احتمال 75 درصد است.</a:t>
          </a:r>
          <a:endParaRPr lang="en-US" sz="2000" kern="1200" dirty="0">
            <a:cs typeface="B Zar" pitchFamily="2" charset="-78"/>
          </a:endParaRPr>
        </a:p>
      </dsp:txBody>
      <dsp:txXfrm>
        <a:off x="0" y="1697950"/>
        <a:ext cx="8229600" cy="1630125"/>
      </dsp:txXfrm>
    </dsp:sp>
    <dsp:sp modelId="{09FAC0F0-D58D-4978-AB1D-9211F8E4CEC0}">
      <dsp:nvSpPr>
        <dsp:cNvPr id="0" name=""/>
        <dsp:cNvSpPr/>
      </dsp:nvSpPr>
      <dsp:spPr>
        <a:xfrm>
          <a:off x="0" y="3328075"/>
          <a:ext cx="8229600" cy="128197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>
              <a:cs typeface="B Zar" pitchFamily="2" charset="-78"/>
            </a:rPr>
            <a:t>ارزش موردانتظار شرط‌بندی 150 هزار تومان است، که بیش از ارزش </a:t>
          </a:r>
          <a:r>
            <a:rPr lang="fa-IR" sz="2500" kern="1200" dirty="0" smtClean="0">
              <a:cs typeface="B Zar" pitchFamily="2" charset="-78"/>
            </a:rPr>
            <a:t>گزینة </a:t>
          </a:r>
          <a:r>
            <a:rPr lang="fa-IR" sz="2500" kern="1200" dirty="0" smtClean="0">
              <a:cs typeface="B Zar" pitchFamily="2" charset="-78"/>
            </a:rPr>
            <a:t>اول است. آیا ارزش موردانتظار معیار کاملی برای انتخاب از بین گزینه‌های یادشده است؟</a:t>
          </a:r>
          <a:endParaRPr lang="en-US" sz="2500" kern="1200" dirty="0">
            <a:cs typeface="B Zar" pitchFamily="2" charset="-78"/>
          </a:endParaRPr>
        </a:p>
      </dsp:txBody>
      <dsp:txXfrm>
        <a:off x="0" y="3328075"/>
        <a:ext cx="8229600" cy="128197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854355-37C0-44A5-85DC-F4442F8BEF63}">
      <dsp:nvSpPr>
        <dsp:cNvPr id="0" name=""/>
        <dsp:cNvSpPr/>
      </dsp:nvSpPr>
      <dsp:spPr>
        <a:xfrm>
          <a:off x="0" y="324122"/>
          <a:ext cx="8229600" cy="6336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>
              <a:cs typeface="B Zar" pitchFamily="2" charset="-78"/>
            </a:rPr>
            <a:t>نظریة </a:t>
          </a:r>
          <a:r>
            <a:rPr lang="fa-IR" sz="2200" kern="1200" dirty="0" smtClean="0">
              <a:cs typeface="B Zar" pitchFamily="2" charset="-78"/>
            </a:rPr>
            <a:t>مطلوبیت موردانتظار در سال 1947 متولد شد.</a:t>
          </a:r>
          <a:endParaRPr lang="en-US" sz="2200" kern="1200" dirty="0">
            <a:cs typeface="B Zar" pitchFamily="2" charset="-78"/>
          </a:endParaRPr>
        </a:p>
      </dsp:txBody>
      <dsp:txXfrm>
        <a:off x="0" y="324122"/>
        <a:ext cx="8229600" cy="633600"/>
      </dsp:txXfrm>
    </dsp:sp>
    <dsp:sp modelId="{2877AB6D-2D46-4B6D-A178-0F327E262D9D}">
      <dsp:nvSpPr>
        <dsp:cNvPr id="0" name=""/>
        <dsp:cNvSpPr/>
      </dsp:nvSpPr>
      <dsp:spPr>
        <a:xfrm>
          <a:off x="0" y="957722"/>
          <a:ext cx="8229600" cy="374418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justLow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200" kern="1200" dirty="0" smtClean="0">
              <a:cs typeface="B Zar" pitchFamily="2" charset="-78"/>
            </a:rPr>
            <a:t>بحث در مورد پارادوکس خیابان پترزبورگ در میان دانشمندان ادامه داشت تا این‌که در سال 1947 دو ریاضی‌دان به نام‌های ون نومن (</a:t>
          </a:r>
          <a:r>
            <a:rPr lang="en-US" sz="2200" kern="1200" dirty="0" smtClean="0">
              <a:cs typeface="B Zar" pitchFamily="2" charset="-78"/>
            </a:rPr>
            <a:t>Von Neumann</a:t>
          </a:r>
          <a:r>
            <a:rPr lang="fa-IR" sz="2200" kern="1200" dirty="0" smtClean="0">
              <a:cs typeface="B Zar" pitchFamily="2" charset="-78"/>
            </a:rPr>
            <a:t>)  و اسکار مورگنشترن (</a:t>
          </a:r>
          <a:r>
            <a:rPr lang="en-US" sz="2200" kern="1200" dirty="0" smtClean="0">
              <a:cs typeface="B Zar" pitchFamily="2" charset="-78"/>
            </a:rPr>
            <a:t>Oskar Morgenstern</a:t>
          </a:r>
          <a:r>
            <a:rPr lang="fa-IR" sz="2200" kern="1200" dirty="0" smtClean="0">
              <a:cs typeface="B Zar" pitchFamily="2" charset="-78"/>
            </a:rPr>
            <a:t>)   با معرفی </a:t>
          </a:r>
          <a:r>
            <a:rPr lang="fa-IR" sz="2200" kern="1200" dirty="0" smtClean="0">
              <a:cs typeface="B Zar" pitchFamily="2" charset="-78"/>
            </a:rPr>
            <a:t>نظریة </a:t>
          </a:r>
          <a:r>
            <a:rPr lang="fa-IR" sz="2200" kern="1200" dirty="0" smtClean="0">
              <a:cs typeface="B Zar" pitchFamily="2" charset="-78"/>
            </a:rPr>
            <a:t>مطلوبیت موردانتظار مبنای نظری محکمی برای انتخاب در شرایط عدم‌اطمینان ارائه کردند.</a:t>
          </a:r>
          <a:endParaRPr lang="en-US" sz="2200" kern="1200" dirty="0">
            <a:cs typeface="B Zar" pitchFamily="2" charset="-78"/>
          </a:endParaRPr>
        </a:p>
        <a:p>
          <a:pPr marL="228600" lvl="1" indent="-228600" algn="justLow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200" kern="1200" dirty="0" smtClean="0">
              <a:cs typeface="B Zar" pitchFamily="2" charset="-78"/>
            </a:rPr>
            <a:t>نظریة </a:t>
          </a:r>
          <a:r>
            <a:rPr lang="fa-IR" sz="2200" kern="1200" dirty="0" smtClean="0">
              <a:cs typeface="B Zar" pitchFamily="2" charset="-78"/>
            </a:rPr>
            <a:t>چشم‌انداز تجمعی (</a:t>
          </a:r>
          <a:r>
            <a:rPr lang="en-US" sz="2200" kern="1200" dirty="0" smtClean="0">
              <a:cs typeface="B Zar" pitchFamily="2" charset="-78"/>
            </a:rPr>
            <a:t>cumulative prospect theory</a:t>
          </a:r>
          <a:r>
            <a:rPr lang="fa-IR" sz="2200" kern="1200" dirty="0" smtClean="0">
              <a:cs typeface="B Zar" pitchFamily="2" charset="-78"/>
            </a:rPr>
            <a:t>) تعمیمی از </a:t>
          </a:r>
          <a:r>
            <a:rPr lang="fa-IR" sz="2200" kern="1200" dirty="0" smtClean="0">
              <a:cs typeface="B Zar" pitchFamily="2" charset="-78"/>
            </a:rPr>
            <a:t>نظریة </a:t>
          </a:r>
          <a:r>
            <a:rPr lang="fa-IR" sz="2200" kern="1200" dirty="0" smtClean="0">
              <a:cs typeface="B Zar" pitchFamily="2" charset="-78"/>
            </a:rPr>
            <a:t>مطلوبیت موردانتظار است که بسیاری از اصول حاکم بر رفتار را پیش‌بینی می‌کند. این نظریه در سال 1992 توسط کانمن </a:t>
          </a:r>
          <a:r>
            <a:rPr lang="en-US" sz="2200" kern="1200" dirty="0" smtClean="0">
              <a:cs typeface="B Zar" pitchFamily="2" charset="-78"/>
            </a:rPr>
            <a:t>(</a:t>
          </a:r>
          <a:r>
            <a:rPr lang="en-US" sz="2200" kern="1200" dirty="0" err="1" smtClean="0">
              <a:cs typeface="B Zar" pitchFamily="2" charset="-78"/>
            </a:rPr>
            <a:t>Kahneman</a:t>
          </a:r>
          <a:r>
            <a:rPr lang="en-US" sz="2200" kern="1200" dirty="0" smtClean="0">
              <a:cs typeface="B Zar" pitchFamily="2" charset="-78"/>
            </a:rPr>
            <a:t>)</a:t>
          </a:r>
          <a:r>
            <a:rPr lang="fa-IR" sz="2200" kern="1200" dirty="0" smtClean="0">
              <a:cs typeface="B Zar" pitchFamily="2" charset="-78"/>
            </a:rPr>
            <a:t> و تیورسکی (</a:t>
          </a:r>
          <a:r>
            <a:rPr lang="en-US" sz="2200" kern="1200" dirty="0" err="1" smtClean="0">
              <a:cs typeface="B Zar" pitchFamily="2" charset="-78"/>
            </a:rPr>
            <a:t>Tversky</a:t>
          </a:r>
          <a:r>
            <a:rPr lang="fa-IR" sz="2200" kern="1200" dirty="0" smtClean="0">
              <a:cs typeface="B Zar" pitchFamily="2" charset="-78"/>
            </a:rPr>
            <a:t>) مطرح شد. دانیل کانمن در سال 2002 عمدتاً به خاطر </a:t>
          </a:r>
          <a:r>
            <a:rPr lang="fa-IR" sz="2200" kern="1200" dirty="0" smtClean="0">
              <a:cs typeface="B Zar" pitchFamily="2" charset="-78"/>
            </a:rPr>
            <a:t>توسعة نظریة </a:t>
          </a:r>
          <a:r>
            <a:rPr lang="fa-IR" sz="2200" kern="1200" dirty="0" smtClean="0">
              <a:cs typeface="B Zar" pitchFamily="2" charset="-78"/>
            </a:rPr>
            <a:t>چشم‌انداز، </a:t>
          </a:r>
          <a:r>
            <a:rPr lang="fa-IR" sz="2200" kern="1200" dirty="0" smtClean="0">
              <a:cs typeface="B Zar" pitchFamily="2" charset="-78"/>
            </a:rPr>
            <a:t>جایزة </a:t>
          </a:r>
          <a:r>
            <a:rPr lang="fa-IR" sz="2200" kern="1200" dirty="0" smtClean="0">
              <a:cs typeface="B Zar" pitchFamily="2" charset="-78"/>
            </a:rPr>
            <a:t>نوبل اقتصاد را نصیب خود کرد. </a:t>
          </a:r>
          <a:endParaRPr lang="en-US" sz="2200" kern="1200" dirty="0">
            <a:cs typeface="B Zar" pitchFamily="2" charset="-78"/>
          </a:endParaRPr>
        </a:p>
      </dsp:txBody>
      <dsp:txXfrm>
        <a:off x="0" y="957722"/>
        <a:ext cx="8229600" cy="374418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665BA23-A48F-4917-A23C-EBEC254FC240}">
      <dsp:nvSpPr>
        <dsp:cNvPr id="0" name=""/>
        <dsp:cNvSpPr/>
      </dsp:nvSpPr>
      <dsp:spPr>
        <a:xfrm>
          <a:off x="0" y="6872"/>
          <a:ext cx="8229600" cy="5012280"/>
        </a:xfrm>
        <a:prstGeom prst="wedgeEllipse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justLow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400" kern="1200" dirty="0" smtClean="0">
              <a:cs typeface="B Zar" pitchFamily="2" charset="-78"/>
            </a:rPr>
            <a:t>هدف: </a:t>
          </a:r>
          <a:r>
            <a:rPr lang="fa-IR" sz="3400" kern="1200" dirty="0" smtClean="0">
              <a:cs typeface="B Zar" pitchFamily="2" charset="-78"/>
            </a:rPr>
            <a:t>نظریة </a:t>
          </a:r>
          <a:r>
            <a:rPr lang="fa-IR" sz="3400" kern="1200" dirty="0" smtClean="0">
              <a:cs typeface="B Zar" pitchFamily="2" charset="-78"/>
            </a:rPr>
            <a:t>مطلوبیت موردانتظار در تلاش است تا با لحاظ حداقل مفروضات منطقی ممکن نظریه‌ای در باب انتخاب (تصمیم‌گیری) عقلایی تحت شرایط عدم‌اطمینان توسعه دهد.</a:t>
          </a:r>
          <a:endParaRPr lang="en-US" sz="3400" kern="1200" dirty="0">
            <a:cs typeface="B Zar" pitchFamily="2" charset="-78"/>
          </a:endParaRPr>
        </a:p>
      </dsp:txBody>
      <dsp:txXfrm>
        <a:off x="0" y="6872"/>
        <a:ext cx="8229600" cy="501228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3096FE-D88E-4CFF-A9DE-121F9B3C2945}">
      <dsp:nvSpPr>
        <dsp:cNvPr id="0" name=""/>
        <dsp:cNvSpPr/>
      </dsp:nvSpPr>
      <dsp:spPr>
        <a:xfrm>
          <a:off x="0" y="3783355"/>
          <a:ext cx="8229600" cy="12417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smtClean="0">
              <a:cs typeface="B Zar" pitchFamily="2" charset="-78"/>
            </a:rPr>
            <a:t>این قواعد در نهایت فرض می‌کنند:</a:t>
          </a:r>
          <a:endParaRPr lang="en-US" sz="1900" kern="1200">
            <a:cs typeface="B Zar" pitchFamily="2" charset="-78"/>
          </a:endParaRPr>
        </a:p>
      </dsp:txBody>
      <dsp:txXfrm>
        <a:off x="0" y="3783355"/>
        <a:ext cx="8229600" cy="670562"/>
      </dsp:txXfrm>
    </dsp:sp>
    <dsp:sp modelId="{58F10378-94F2-4402-9178-FDE92EC2CA15}">
      <dsp:nvSpPr>
        <dsp:cNvPr id="0" name=""/>
        <dsp:cNvSpPr/>
      </dsp:nvSpPr>
      <dsp:spPr>
        <a:xfrm>
          <a:off x="0" y="4429081"/>
          <a:ext cx="4114799" cy="57121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kern="1200" dirty="0" smtClean="0">
              <a:cs typeface="B Zar" pitchFamily="2" charset="-78"/>
            </a:rPr>
            <a:t>افراد این تصمیمات منطقی را  با بررسی هزاران گزینه اخذ می‌کنند.</a:t>
          </a:r>
          <a:endParaRPr lang="en-US" sz="1500" kern="1200" dirty="0">
            <a:cs typeface="B Zar" pitchFamily="2" charset="-78"/>
          </a:endParaRPr>
        </a:p>
      </dsp:txBody>
      <dsp:txXfrm>
        <a:off x="0" y="4429081"/>
        <a:ext cx="4114799" cy="571219"/>
      </dsp:txXfrm>
    </dsp:sp>
    <dsp:sp modelId="{932F9E13-51F5-4621-8D70-0F422B592C62}">
      <dsp:nvSpPr>
        <dsp:cNvPr id="0" name=""/>
        <dsp:cNvSpPr/>
      </dsp:nvSpPr>
      <dsp:spPr>
        <a:xfrm>
          <a:off x="4114800" y="4429081"/>
          <a:ext cx="4114799" cy="57121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500" kern="1200" dirty="0" smtClean="0">
              <a:cs typeface="B Zar" pitchFamily="2" charset="-78"/>
            </a:rPr>
            <a:t>افراد تصمیمات کاملاً منطقی اخذ می‌کنند.</a:t>
          </a:r>
          <a:r>
            <a:rPr lang="en-US" sz="1500" kern="1200" dirty="0" smtClean="0">
              <a:cs typeface="B Zar" pitchFamily="2" charset="-78"/>
            </a:rPr>
            <a:t> </a:t>
          </a:r>
          <a:endParaRPr lang="en-US" sz="1500" kern="1200" dirty="0">
            <a:cs typeface="B Zar" pitchFamily="2" charset="-78"/>
          </a:endParaRPr>
        </a:p>
      </dsp:txBody>
      <dsp:txXfrm>
        <a:off x="4114800" y="4429081"/>
        <a:ext cx="4114799" cy="571219"/>
      </dsp:txXfrm>
    </dsp:sp>
    <dsp:sp modelId="{EC69DCC5-6A6E-44D1-8C37-264E3940D778}">
      <dsp:nvSpPr>
        <dsp:cNvPr id="0" name=""/>
        <dsp:cNvSpPr/>
      </dsp:nvSpPr>
      <dsp:spPr>
        <a:xfrm rot="10800000">
          <a:off x="0" y="1892121"/>
          <a:ext cx="8229600" cy="1909860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 smtClean="0">
              <a:cs typeface="B Zar" pitchFamily="2" charset="-78"/>
            </a:rPr>
            <a:t>این مفروضات که به قواعد مطلوبیت کاردینال معروف اند، حداقل مفروضاتی است که رفتار عقلایی و سازگار را تضمین می‌کند.</a:t>
          </a:r>
          <a:endParaRPr lang="en-US" sz="1900" kern="1200" dirty="0">
            <a:cs typeface="B Zar" pitchFamily="2" charset="-78"/>
          </a:endParaRPr>
        </a:p>
      </dsp:txBody>
      <dsp:txXfrm rot="10800000">
        <a:off x="0" y="1892121"/>
        <a:ext cx="8229600" cy="1909860"/>
      </dsp:txXfrm>
    </dsp:sp>
    <dsp:sp modelId="{443F5EC0-D9CA-4CC4-BD7E-F01EC57EC0D9}">
      <dsp:nvSpPr>
        <dsp:cNvPr id="0" name=""/>
        <dsp:cNvSpPr/>
      </dsp:nvSpPr>
      <dsp:spPr>
        <a:xfrm rot="10800000">
          <a:off x="0" y="888"/>
          <a:ext cx="8229600" cy="1909860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 smtClean="0">
              <a:cs typeface="B Zar" pitchFamily="2" charset="-78"/>
            </a:rPr>
            <a:t>برای </a:t>
          </a:r>
          <a:r>
            <a:rPr lang="fa-IR" sz="1900" kern="1200" dirty="0" smtClean="0">
              <a:cs typeface="B Zar" pitchFamily="2" charset="-78"/>
            </a:rPr>
            <a:t>توسعة </a:t>
          </a:r>
          <a:r>
            <a:rPr lang="fa-IR" sz="1900" kern="1200" dirty="0" smtClean="0">
              <a:cs typeface="B Zar" pitchFamily="2" charset="-78"/>
            </a:rPr>
            <a:t>نظریه‌ای در باب تصمیم‌گیری عقلایی در شرایط عدم‌اطمینان، نیاز است مفروضات دقیقی در مورد رفتار شخص لحاظ شود. </a:t>
          </a:r>
          <a:endParaRPr lang="en-US" sz="1900" kern="1200" dirty="0">
            <a:cs typeface="B Zar" pitchFamily="2" charset="-78"/>
          </a:endParaRPr>
        </a:p>
      </dsp:txBody>
      <dsp:txXfrm rot="10800000">
        <a:off x="0" y="888"/>
        <a:ext cx="8229600" cy="190986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0A7C28-E48A-4224-94FB-14D03DB431E2}">
      <dsp:nvSpPr>
        <dsp:cNvPr id="0" name=""/>
        <dsp:cNvSpPr/>
      </dsp:nvSpPr>
      <dsp:spPr>
        <a:xfrm>
          <a:off x="0" y="457074"/>
          <a:ext cx="8229600" cy="2165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520700" rIns="638708" bIns="177800" numCol="1" spcCol="1270" anchor="t" anchorCtr="0">
          <a:noAutofit/>
        </a:bodyPr>
        <a:lstStyle/>
        <a:p>
          <a:pPr marL="228600" lvl="1" indent="-228600" algn="r" defTabSz="1111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500" kern="1200" dirty="0" smtClean="0">
              <a:cs typeface="B Zar" pitchFamily="2" charset="-78"/>
            </a:rPr>
            <a:t>اگر </a:t>
          </a:r>
          <a:r>
            <a:rPr lang="fa-IR" sz="2500" kern="1200" dirty="0" smtClean="0">
              <a:cs typeface="B Zar" pitchFamily="2" charset="-78"/>
            </a:rPr>
            <a:t>مجموعة </a:t>
          </a:r>
          <a:r>
            <a:rPr lang="fa-IR" sz="2500" kern="1200" dirty="0" smtClean="0">
              <a:cs typeface="B Zar" pitchFamily="2" charset="-78"/>
            </a:rPr>
            <a:t>پیامدهای نامطمئن را با </a:t>
          </a:r>
          <a:r>
            <a:rPr lang="en-US" sz="2500" kern="1200" dirty="0" smtClean="0">
              <a:cs typeface="B Zar" pitchFamily="2" charset="-78"/>
            </a:rPr>
            <a:t>S</a:t>
          </a:r>
          <a:r>
            <a:rPr lang="fa-IR" sz="2500" kern="1200" dirty="0" smtClean="0">
              <a:cs typeface="B Zar" pitchFamily="2" charset="-78"/>
            </a:rPr>
            <a:t> نشان دهیم، شخص می‌تواند بگوید که پیامد </a:t>
          </a:r>
          <a:r>
            <a:rPr lang="en-US" sz="2500" kern="1200" dirty="0" smtClean="0">
              <a:cs typeface="B Zar" pitchFamily="2" charset="-78"/>
            </a:rPr>
            <a:t>x</a:t>
          </a:r>
          <a:r>
            <a:rPr lang="fa-IR" sz="2500" kern="1200" dirty="0" smtClean="0">
              <a:cs typeface="B Zar" pitchFamily="2" charset="-78"/>
            </a:rPr>
            <a:t> نسبت به </a:t>
          </a:r>
          <a:r>
            <a:rPr lang="en-US" sz="2500" kern="1200" dirty="0" smtClean="0">
              <a:cs typeface="B Zar" pitchFamily="2" charset="-78"/>
            </a:rPr>
            <a:t>y</a:t>
          </a:r>
          <a:r>
            <a:rPr lang="fa-IR" sz="2500" kern="1200" dirty="0" smtClean="0">
              <a:cs typeface="B Zar" pitchFamily="2" charset="-78"/>
            </a:rPr>
            <a:t> مرجح است (</a:t>
          </a:r>
          <a:r>
            <a:rPr lang="en-US" sz="2500" kern="1200" dirty="0" err="1" smtClean="0">
              <a:cs typeface="B Zar" pitchFamily="2" charset="-78"/>
            </a:rPr>
            <a:t>x˃y</a:t>
          </a:r>
          <a:r>
            <a:rPr lang="fa-IR" sz="2500" kern="1200" dirty="0" smtClean="0">
              <a:cs typeface="B Zar" pitchFamily="2" charset="-78"/>
            </a:rPr>
            <a:t>)، یا پیامد </a:t>
          </a:r>
          <a:r>
            <a:rPr lang="en-US" sz="2500" kern="1200" dirty="0" smtClean="0">
              <a:cs typeface="B Zar" pitchFamily="2" charset="-78"/>
            </a:rPr>
            <a:t>y</a:t>
          </a:r>
          <a:r>
            <a:rPr lang="fa-IR" sz="2500" kern="1200" dirty="0" smtClean="0">
              <a:cs typeface="B Zar" pitchFamily="2" charset="-78"/>
            </a:rPr>
            <a:t> نسبت به </a:t>
          </a:r>
          <a:r>
            <a:rPr lang="en-US" sz="2500" kern="1200" dirty="0" smtClean="0">
              <a:cs typeface="B Zar" pitchFamily="2" charset="-78"/>
            </a:rPr>
            <a:t>x</a:t>
          </a:r>
          <a:r>
            <a:rPr lang="fa-IR" sz="2500" kern="1200" dirty="0" smtClean="0">
              <a:cs typeface="B Zar" pitchFamily="2" charset="-78"/>
            </a:rPr>
            <a:t> مرجح است (</a:t>
          </a:r>
          <a:r>
            <a:rPr lang="en-US" sz="2500" kern="1200" dirty="0" err="1" smtClean="0">
              <a:cs typeface="B Zar" pitchFamily="2" charset="-78"/>
            </a:rPr>
            <a:t>y˃x</a:t>
          </a:r>
          <a:r>
            <a:rPr lang="fa-IR" sz="2500" kern="1200" dirty="0" smtClean="0">
              <a:cs typeface="B Zar" pitchFamily="2" charset="-78"/>
            </a:rPr>
            <a:t>)، یا نسبت به آن دو پیامد بی‌تفاوت است، (</a:t>
          </a:r>
          <a:r>
            <a:rPr lang="en-US" sz="2500" kern="1200" dirty="0" smtClean="0">
              <a:cs typeface="B Zar" pitchFamily="2" charset="-78"/>
            </a:rPr>
            <a:t>x ~ y</a:t>
          </a:r>
          <a:r>
            <a:rPr lang="fa-IR" sz="2500" kern="1200" dirty="0" smtClean="0">
              <a:cs typeface="B Zar" pitchFamily="2" charset="-78"/>
            </a:rPr>
            <a:t>).</a:t>
          </a:r>
          <a:endParaRPr lang="en-US" sz="2500" kern="1200" dirty="0">
            <a:cs typeface="B Zar" pitchFamily="2" charset="-78"/>
          </a:endParaRPr>
        </a:p>
      </dsp:txBody>
      <dsp:txXfrm>
        <a:off x="0" y="457074"/>
        <a:ext cx="8229600" cy="2165625"/>
      </dsp:txXfrm>
    </dsp:sp>
    <dsp:sp modelId="{A7E6092D-4511-4B55-AC3C-0F67B85A1F7C}">
      <dsp:nvSpPr>
        <dsp:cNvPr id="0" name=""/>
        <dsp:cNvSpPr/>
      </dsp:nvSpPr>
      <dsp:spPr>
        <a:xfrm>
          <a:off x="411480" y="88074"/>
          <a:ext cx="576072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b="1" kern="1200" dirty="0" smtClean="0">
              <a:cs typeface="B Zar" pitchFamily="2" charset="-78"/>
            </a:rPr>
            <a:t>1. مقایسه‌پذیزی یا کامل‌بودن</a:t>
          </a:r>
          <a:endParaRPr lang="en-US" sz="2500" b="1" kern="1200" dirty="0">
            <a:cs typeface="B Zar" pitchFamily="2" charset="-78"/>
          </a:endParaRPr>
        </a:p>
      </dsp:txBody>
      <dsp:txXfrm>
        <a:off x="411480" y="88074"/>
        <a:ext cx="5760720" cy="738000"/>
      </dsp:txXfrm>
    </dsp:sp>
    <dsp:sp modelId="{DA3E479D-1AAA-4E7A-956B-288363839851}">
      <dsp:nvSpPr>
        <dsp:cNvPr id="0" name=""/>
        <dsp:cNvSpPr/>
      </dsp:nvSpPr>
      <dsp:spPr>
        <a:xfrm>
          <a:off x="0" y="3126700"/>
          <a:ext cx="8229600" cy="1811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520700" rIns="638708" bIns="177800" numCol="1" spcCol="1270" anchor="t" anchorCtr="0">
          <a:noAutofit/>
        </a:bodyPr>
        <a:lstStyle/>
        <a:p>
          <a:pPr marL="228600" lvl="1" indent="-228600" algn="r" defTabSz="1111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500" kern="1200" dirty="0">
            <a:cs typeface="B Zar" pitchFamily="2" charset="-78"/>
          </a:endParaRPr>
        </a:p>
        <a:p>
          <a:pPr marL="228600" lvl="1" indent="-228600" algn="r" defTabSz="1111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500" kern="1200" dirty="0">
            <a:cs typeface="B Zar" pitchFamily="2" charset="-78"/>
          </a:endParaRPr>
        </a:p>
        <a:p>
          <a:pPr marL="228600" lvl="1" indent="-228600" algn="r" defTabSz="1111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500" kern="1200" dirty="0">
            <a:cs typeface="B Zar" pitchFamily="2" charset="-78"/>
          </a:endParaRPr>
        </a:p>
      </dsp:txBody>
      <dsp:txXfrm>
        <a:off x="0" y="3126700"/>
        <a:ext cx="8229600" cy="1811250"/>
      </dsp:txXfrm>
    </dsp:sp>
    <dsp:sp modelId="{90A037CC-2B3A-4F93-B562-D7AAB647476E}">
      <dsp:nvSpPr>
        <dsp:cNvPr id="0" name=""/>
        <dsp:cNvSpPr/>
      </dsp:nvSpPr>
      <dsp:spPr>
        <a:xfrm>
          <a:off x="411480" y="2757700"/>
          <a:ext cx="576072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b="1" kern="1200" dirty="0" smtClean="0">
              <a:cs typeface="B Zar" pitchFamily="2" charset="-78"/>
            </a:rPr>
            <a:t>2. انتقال‌پذیری یا سازگاری</a:t>
          </a:r>
          <a:endParaRPr lang="en-US" sz="2500" b="1" kern="1200" dirty="0">
            <a:cs typeface="B Zar" pitchFamily="2" charset="-78"/>
          </a:endParaRPr>
        </a:p>
      </dsp:txBody>
      <dsp:txXfrm>
        <a:off x="411480" y="2757700"/>
        <a:ext cx="5760720" cy="73800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D371E98-02C7-47C0-8816-7794233A1EFC}" type="datetimeFigureOut">
              <a:rPr lang="en-US"/>
              <a:pPr>
                <a:defRPr/>
              </a:pPr>
              <a:t>4/7/2014</a:t>
            </a:fld>
            <a:endParaRPr lang="en-US" dirty="0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D3D875F-A9E6-4D75-BE9D-E81A0D8848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50604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C8D403E-A3A4-4CD2-9972-D45EB3379B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67733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>
              <a:latin typeface="Arial" pitchFamily="34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ECD678C-FC07-44FE-8884-1A511E817947}" type="slidenum">
              <a:rPr lang="fa-IR" smtClean="0"/>
              <a:pPr eaLnBrk="1" hangingPunct="1"/>
              <a:t>1</a:t>
            </a:fld>
            <a:endParaRPr lang="fa-I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>
              <a:latin typeface="Arial" pitchFamily="34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8126622-D53D-4BBD-A3A3-31C820A4F696}" type="slidenum">
              <a:rPr lang="fa-IR" smtClean="0"/>
              <a:pPr eaLnBrk="1" hangingPunct="1"/>
              <a:t>2</a:t>
            </a:fld>
            <a:endParaRPr lang="fa-I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/>
            <a:endParaRPr lang="en-US" smtClean="0">
              <a:latin typeface="Arial" pitchFamily="34" charset="0"/>
            </a:endParaRPr>
          </a:p>
        </p:txBody>
      </p:sp>
      <p:sp>
        <p:nvSpPr>
          <p:cNvPr id="33796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6EA9447-E0B8-40D4-8F94-22D0D70CA516}" type="slidenum">
              <a:rPr lang="en-US" smtClean="0"/>
              <a:pPr eaLnBrk="1" hangingPunct="1"/>
              <a:t>32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1"/>
          <p:cNvSpPr>
            <a:spLocks noChangeArrowheads="1"/>
          </p:cNvSpPr>
          <p:nvPr/>
        </p:nvSpPr>
        <p:spPr bwMode="ltGray">
          <a:xfrm>
            <a:off x="0" y="476250"/>
            <a:ext cx="9147175" cy="6381750"/>
          </a:xfrm>
          <a:prstGeom prst="rect">
            <a:avLst/>
          </a:prstGeom>
          <a:gradFill rotWithShape="1">
            <a:gsLst>
              <a:gs pos="0">
                <a:srgbClr val="437CD1"/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35"/>
          <p:cNvSpPr>
            <a:spLocks noChangeArrowheads="1"/>
          </p:cNvSpPr>
          <p:nvPr/>
        </p:nvSpPr>
        <p:spPr bwMode="gray">
          <a:xfrm>
            <a:off x="0" y="0"/>
            <a:ext cx="9144000" cy="6096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2353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6" name="Rectangle 36"/>
          <p:cNvSpPr>
            <a:spLocks noChangeArrowheads="1"/>
          </p:cNvSpPr>
          <p:nvPr/>
        </p:nvSpPr>
        <p:spPr bwMode="ltGray">
          <a:xfrm flipV="1">
            <a:off x="304800" y="685800"/>
            <a:ext cx="5257800" cy="6019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1600200" y="0"/>
            <a:ext cx="716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1143000" y="2132013"/>
            <a:ext cx="8001000" cy="4725987"/>
            <a:chOff x="720" y="1343"/>
            <a:chExt cx="5040" cy="2977"/>
          </a:xfrm>
        </p:grpSpPr>
        <p:sp>
          <p:nvSpPr>
            <p:cNvPr id="9" name="Rectangle 39"/>
            <p:cNvSpPr>
              <a:spLocks noChangeArrowheads="1"/>
            </p:cNvSpPr>
            <p:nvPr userDrawn="1"/>
          </p:nvSpPr>
          <p:spPr bwMode="gray">
            <a:xfrm>
              <a:off x="1032" y="1344"/>
              <a:ext cx="4728" cy="29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" name="Group 40"/>
            <p:cNvGrpSpPr>
              <a:grpSpLocks/>
            </p:cNvGrpSpPr>
            <p:nvPr userDrawn="1"/>
          </p:nvGrpSpPr>
          <p:grpSpPr bwMode="auto">
            <a:xfrm>
              <a:off x="720" y="1343"/>
              <a:ext cx="624" cy="2974"/>
              <a:chOff x="768" y="1104"/>
              <a:chExt cx="624" cy="3216"/>
            </a:xfrm>
          </p:grpSpPr>
          <p:sp>
            <p:nvSpPr>
              <p:cNvPr id="11" name="Oval 41"/>
              <p:cNvSpPr>
                <a:spLocks noChangeArrowheads="1"/>
              </p:cNvSpPr>
              <p:nvPr userDrawn="1"/>
            </p:nvSpPr>
            <p:spPr bwMode="gray">
              <a:xfrm>
                <a:off x="768" y="1104"/>
                <a:ext cx="624" cy="62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Rectangle 42"/>
              <p:cNvSpPr>
                <a:spLocks noChangeArrowheads="1"/>
              </p:cNvSpPr>
              <p:nvPr userDrawn="1"/>
            </p:nvSpPr>
            <p:spPr bwMode="gray">
              <a:xfrm>
                <a:off x="768" y="1440"/>
                <a:ext cx="576" cy="28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3" name="Rectangle 43"/>
          <p:cNvSpPr>
            <a:spLocks noChangeArrowheads="1"/>
          </p:cNvSpPr>
          <p:nvPr/>
        </p:nvSpPr>
        <p:spPr bwMode="ltGray">
          <a:xfrm>
            <a:off x="533400" y="6553200"/>
            <a:ext cx="8610600" cy="3048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44"/>
          <p:cNvSpPr>
            <a:spLocks noChangeArrowheads="1"/>
          </p:cNvSpPr>
          <p:nvPr/>
        </p:nvSpPr>
        <p:spPr bwMode="ltGray">
          <a:xfrm>
            <a:off x="2352675" y="1860550"/>
            <a:ext cx="6791325" cy="50165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endParaRPr lang="en-US" altLang="ko-KR" sz="2800">
              <a:solidFill>
                <a:schemeClr val="bg1"/>
              </a:solidFill>
              <a:ea typeface="굴림" pitchFamily="34" charset="-127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200400"/>
            <a:ext cx="6858000" cy="685800"/>
          </a:xfrm>
        </p:spPr>
        <p:txBody>
          <a:bodyPr/>
          <a:lstStyle>
            <a:lvl1pPr algn="ctr"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1871663"/>
            <a:ext cx="64008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FABA33E-6259-4661-A31A-FD2E378CDC6C}" type="datetime1">
              <a:rPr lang="en-US"/>
              <a:pPr>
                <a:defRPr/>
              </a:pPr>
              <a:t>4/7/2014</a:t>
            </a:fld>
            <a:endParaRPr lang="en-US" dirty="0"/>
          </a:p>
        </p:txBody>
      </p:sp>
      <p:sp>
        <p:nvSpPr>
          <p:cNvPr id="1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37325"/>
            <a:ext cx="2895600" cy="3206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0213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97A3F-392A-42CD-8CAA-A082379C4A5A}" type="datetime1">
              <a:rPr lang="en-US"/>
              <a:pPr>
                <a:defRPr/>
              </a:pPr>
              <a:t>4/7/2014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C880C-66B1-4484-AF30-3DCCD59D73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44275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86550" y="457200"/>
            <a:ext cx="2076450" cy="59404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76950" cy="59404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394C8-FA7A-4DBF-AE2F-65E5CD819E14}" type="datetime1">
              <a:rPr lang="en-US"/>
              <a:pPr>
                <a:defRPr/>
              </a:pPr>
              <a:t>4/7/2014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B9722-807B-4A8E-B8CF-9F186A2FDB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90562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عنوان وجدو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6858000" cy="5334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جدول 2"/>
          <p:cNvSpPr>
            <a:spLocks noGrp="1"/>
          </p:cNvSpPr>
          <p:nvPr>
            <p:ph type="tbl" idx="1"/>
          </p:nvPr>
        </p:nvSpPr>
        <p:spPr>
          <a:xfrm>
            <a:off x="457200" y="1371600"/>
            <a:ext cx="8229600" cy="502602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11231-6CA0-4C38-B577-2B1F65CD1816}" type="datetime1">
              <a:rPr lang="en-US"/>
              <a:pPr>
                <a:defRPr/>
              </a:pPr>
              <a:t>4/7/2014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46E8D-562D-4DAF-940F-1E12492673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373627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/>
          </p:nvPr>
        </p:nvSpPr>
        <p:spPr>
          <a:xfrm>
            <a:off x="457200" y="457200"/>
            <a:ext cx="8305800" cy="5940425"/>
          </a:xfrm>
        </p:spPr>
        <p:txBody>
          <a:bodyPr/>
          <a:lstStyle/>
          <a:p>
            <a:pPr lvl="0"/>
            <a:r>
              <a:rPr lang="ar-SA" dirty="0" smtClean="0"/>
              <a:t>انقر لتحرير أنماط النص الرئيسي</a:t>
            </a:r>
          </a:p>
          <a:p>
            <a:pPr lvl="1"/>
            <a:r>
              <a:rPr lang="ar-SA" dirty="0" smtClean="0"/>
              <a:t>المستوى الثاني</a:t>
            </a:r>
          </a:p>
          <a:p>
            <a:pPr lvl="2"/>
            <a:r>
              <a:rPr lang="ar-SA" dirty="0" smtClean="0"/>
              <a:t>المستوى الثالث</a:t>
            </a:r>
          </a:p>
          <a:p>
            <a:pPr lvl="3"/>
            <a:r>
              <a:rPr lang="ar-SA" dirty="0" smtClean="0"/>
              <a:t>المستوى الرابع</a:t>
            </a:r>
          </a:p>
          <a:p>
            <a:pPr lvl="4"/>
            <a:r>
              <a:rPr lang="ar-SA" dirty="0" smtClean="0"/>
              <a:t>المستوى الخامس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FF495-F746-485B-A966-808A725540DB}" type="datetime1">
              <a:rPr lang="en-US"/>
              <a:pPr>
                <a:defRPr/>
              </a:pPr>
              <a:t>4/7/2014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3BDA4-BAD8-42BF-A1E8-4DBFD07A91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37462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عنوان، ونص،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6858000" cy="5334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4038600" cy="50260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0260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CF915-BE99-4978-AAF2-5601A11965DF}" type="datetime1">
              <a:rPr lang="en-US"/>
              <a:pPr>
                <a:defRPr/>
              </a:pPr>
              <a:t>4/7/2014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A9831-35C1-499A-9B08-D849271CE9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41130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6858000" cy="533400"/>
          </a:xfrm>
        </p:spPr>
        <p:txBody>
          <a:bodyPr/>
          <a:lstStyle>
            <a:lvl1pPr>
              <a:defRPr>
                <a:cs typeface="B Elham" pitchFamily="2" charset="-78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371600"/>
            <a:ext cx="8229600" cy="502602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D7EE0-4BDF-4B98-BBF9-79251962B084}" type="datetime1">
              <a:rPr lang="en-US"/>
              <a:pPr>
                <a:defRPr/>
              </a:pPr>
              <a:t>4/7/2014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1CF4E-CEDA-44C7-806A-94FC4D3E53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190199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Elham" pitchFamily="2" charset="-78"/>
              </a:defRPr>
            </a:lvl1pPr>
          </a:lstStyle>
          <a:p>
            <a:r>
              <a:rPr lang="ar-SA" dirty="0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 smtClean="0"/>
              <a:t>انقر لتحرير أنماط النص الرئيسي</a:t>
            </a:r>
          </a:p>
          <a:p>
            <a:pPr lvl="1"/>
            <a:r>
              <a:rPr lang="ar-SA" dirty="0" smtClean="0"/>
              <a:t>المستوى الثاني</a:t>
            </a:r>
          </a:p>
          <a:p>
            <a:pPr lvl="2"/>
            <a:r>
              <a:rPr lang="ar-SA" dirty="0" smtClean="0"/>
              <a:t>المستوى الثالث</a:t>
            </a:r>
          </a:p>
          <a:p>
            <a:pPr lvl="3"/>
            <a:r>
              <a:rPr lang="ar-SA" dirty="0" smtClean="0"/>
              <a:t>المستوى الرابع</a:t>
            </a:r>
          </a:p>
          <a:p>
            <a:pPr lvl="4"/>
            <a:r>
              <a:rPr lang="ar-SA" dirty="0" smtClean="0"/>
              <a:t>المستوى الخامس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1ED9D-FF88-4037-93D2-8C30E8F97142}" type="datetime1">
              <a:rPr lang="en-US"/>
              <a:pPr>
                <a:defRPr/>
              </a:pPr>
              <a:t>4/7/2014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1FF37-6C06-4B2A-B1D4-A790E03B58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2673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05952-35C9-4D7F-84F3-8A2249C2CB38}" type="datetime1">
              <a:rPr lang="en-US"/>
              <a:pPr>
                <a:defRPr/>
              </a:pPr>
              <a:t>4/7/2014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6FC1D-DD28-4A67-88D7-DDE3823D98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54893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7A4E2-BE93-475E-BFE2-10A847D697F7}" type="datetime1">
              <a:rPr lang="en-US"/>
              <a:pPr>
                <a:defRPr/>
              </a:pPr>
              <a:t>4/7/2014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C164B-DB35-4C33-9FF7-7D5CA9DB6F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3441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D2C17-98EA-42C5-B6C7-537A19684C09}" type="datetime1">
              <a:rPr lang="en-US"/>
              <a:pPr>
                <a:defRPr/>
              </a:pPr>
              <a:t>4/7/2014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B3C4F-082D-4AAA-A1BC-2E43C5FCD3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5989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Elham" pitchFamily="2" charset="-78"/>
              </a:defRPr>
            </a:lvl1pPr>
          </a:lstStyle>
          <a:p>
            <a:r>
              <a:rPr lang="ar-SA" dirty="0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0397C-B8BA-4C98-BFCA-D7A58BDBD47D}" type="datetime1">
              <a:rPr lang="en-US"/>
              <a:pPr>
                <a:defRPr/>
              </a:pPr>
              <a:t>4/7/2014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4B399-8CCB-4F93-BCFE-6149DDA736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6108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F7C76-E30B-4D8A-8919-21E9C68EE37F}" type="datetime1">
              <a:rPr lang="en-US"/>
              <a:pPr>
                <a:defRPr/>
              </a:pPr>
              <a:t>4/7/2014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DF01B-FAE2-48B9-A6BB-2BE97542F2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1769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AB6CC-6F16-4DEE-A370-B1F1F67944DD}" type="datetime1">
              <a:rPr lang="en-US"/>
              <a:pPr>
                <a:defRPr/>
              </a:pPr>
              <a:t>4/7/2014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F8E67-91FE-467A-9B03-F1678E93A4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6472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2AB41-304B-4D31-88B8-067F6D7B6D17}" type="datetime1">
              <a:rPr lang="en-US"/>
              <a:pPr>
                <a:defRPr/>
              </a:pPr>
              <a:t>4/7/2014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639C6-8B6B-4A5F-B0B0-B39996AD14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08475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3"/>
          <p:cNvSpPr>
            <a:spLocks noChangeArrowheads="1"/>
          </p:cNvSpPr>
          <p:nvPr/>
        </p:nvSpPr>
        <p:spPr bwMode="gray">
          <a:xfrm>
            <a:off x="0" y="0"/>
            <a:ext cx="9144000" cy="9906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16335E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25"/>
          <p:cNvSpPr>
            <a:spLocks noChangeArrowheads="1"/>
          </p:cNvSpPr>
          <p:nvPr/>
        </p:nvSpPr>
        <p:spPr bwMode="gray">
          <a:xfrm>
            <a:off x="8839200" y="228600"/>
            <a:ext cx="304800" cy="6629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29"/>
          <p:cNvSpPr>
            <a:spLocks noChangeArrowheads="1"/>
          </p:cNvSpPr>
          <p:nvPr/>
        </p:nvSpPr>
        <p:spPr bwMode="gray">
          <a:xfrm>
            <a:off x="0" y="0"/>
            <a:ext cx="7620000" cy="1066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457200"/>
            <a:ext cx="6858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502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34D6618-C9C9-4656-BB11-EFC4B375E97B}" type="datetime1">
              <a:rPr lang="en-US"/>
              <a:pPr>
                <a:defRPr/>
              </a:pPr>
              <a:t>4/7/2014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145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78D6D68-7D21-4225-9543-6132D3F228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6400800"/>
            <a:ext cx="8839200" cy="4572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5" name="Rectangle 20"/>
          <p:cNvSpPr>
            <a:spLocks noChangeArrowheads="1"/>
          </p:cNvSpPr>
          <p:nvPr/>
        </p:nvSpPr>
        <p:spPr bwMode="auto">
          <a:xfrm>
            <a:off x="7391400" y="0"/>
            <a:ext cx="1752600" cy="9906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6" name="Line 27"/>
          <p:cNvSpPr>
            <a:spLocks noChangeShapeType="1"/>
          </p:cNvSpPr>
          <p:nvPr/>
        </p:nvSpPr>
        <p:spPr bwMode="gray">
          <a:xfrm rot="10800000">
            <a:off x="0" y="1143000"/>
            <a:ext cx="9144000" cy="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7" name="Rectangle 28"/>
          <p:cNvSpPr>
            <a:spLocks noChangeArrowheads="1"/>
          </p:cNvSpPr>
          <p:nvPr/>
        </p:nvSpPr>
        <p:spPr bwMode="gray">
          <a:xfrm rot="10800000">
            <a:off x="7162800" y="989013"/>
            <a:ext cx="1981200" cy="153987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  <p:sldLayoutId id="2147483940" r:id="rId12"/>
    <p:sldLayoutId id="2147483941" r:id="rId13"/>
    <p:sldLayoutId id="2147483942" r:id="rId14"/>
    <p:sldLayoutId id="2147483943" r:id="rId15"/>
  </p:sldLayoutIdLst>
  <p:transition>
    <p:fade/>
  </p:transition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9pPr>
    </p:titleStyle>
    <p:bodyStyle>
      <a:lvl1pPr marL="342900" indent="-342900" algn="justLow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Low" rtl="1" eaLnBrk="0" fontAlgn="base" hangingPunct="0">
        <a:spcBef>
          <a:spcPct val="20000"/>
        </a:spcBef>
        <a:spcAft>
          <a:spcPct val="0"/>
        </a:spcAft>
        <a:buSzPct val="50000"/>
        <a:buFont typeface="Wingdings 2" pitchFamily="18" charset="2"/>
        <a:buChar char=""/>
        <a:defRPr sz="2800">
          <a:solidFill>
            <a:schemeClr val="tx1"/>
          </a:solidFill>
          <a:latin typeface="+mn-lt"/>
        </a:defRPr>
      </a:lvl2pPr>
      <a:lvl3pPr marL="1143000" indent="-228600" algn="justLow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justLow" rtl="1" eaLnBrk="0" fontAlgn="base" hangingPunct="0">
        <a:spcBef>
          <a:spcPct val="20000"/>
        </a:spcBef>
        <a:spcAft>
          <a:spcPct val="0"/>
        </a:spcAft>
        <a:buSzPct val="60000"/>
        <a:buFont typeface="Wingdings 2" pitchFamily="18" charset="2"/>
        <a:buChar char=""/>
        <a:defRPr sz="2000">
          <a:solidFill>
            <a:schemeClr val="tx1"/>
          </a:solidFill>
          <a:latin typeface="+mn-lt"/>
        </a:defRPr>
      </a:lvl4pPr>
      <a:lvl5pPr marL="2057400" indent="-228600" algn="justLow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miter lim="800000"/>
            <a:headEnd/>
            <a:tailEnd/>
          </a:ln>
          <a:extLst/>
        </p:spPr>
        <p:txBody>
          <a:bodyPr/>
          <a:lstStyle/>
          <a:p>
            <a:pPr>
              <a:defRPr/>
            </a:pPr>
            <a:r>
              <a:rPr lang="fa-IR" sz="5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B Elham" pitchFamily="2" charset="-78"/>
              </a:rPr>
              <a:t>بسم‌الله الرحمن الرحیم</a:t>
            </a:r>
            <a:endParaRPr lang="fa-IR" sz="54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Unicode MS" pitchFamily="34" charset="-128"/>
              <a:ea typeface="Arial Unicode MS" pitchFamily="34" charset="-128"/>
              <a:cs typeface="B Elham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>
            <a:miter lim="800000"/>
            <a:headEnd/>
            <a:tailEnd/>
          </a:ln>
          <a:extLst/>
        </p:spPr>
        <p:txBody>
          <a:bodyPr/>
          <a:lstStyle/>
          <a:p>
            <a:pPr>
              <a:defRPr/>
            </a:pPr>
            <a:r>
              <a:rPr lang="fa-I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به نام آنکه جان را فکرت آموخت</a:t>
            </a:r>
            <a:endParaRPr lang="fa-I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نظریة </a:t>
            </a:r>
            <a:r>
              <a:rPr lang="fa-IR" dirty="0" smtClean="0"/>
              <a:t>مطلوبیت موردانتظار </a:t>
            </a:r>
            <a:r>
              <a:rPr lang="en-US" dirty="0"/>
              <a:t>I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43964217"/>
              </p:ext>
            </p:extLst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1FF37-6C06-4B2A-B1D4-A790E03B584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41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نظریة </a:t>
            </a:r>
            <a:r>
              <a:rPr lang="fa-IR" dirty="0"/>
              <a:t>مطلوبیت موردانتظار </a:t>
            </a:r>
            <a:r>
              <a:rPr lang="en-US" dirty="0" smtClean="0"/>
              <a:t>II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97022544"/>
              </p:ext>
            </p:extLst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1FF37-6C06-4B2A-B1D4-A790E03B584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756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شیوه‌های کاربرد علائم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fa-IR" dirty="0" smtClean="0">
                <a:cs typeface="B Zar" pitchFamily="2" charset="-78"/>
              </a:rPr>
              <a:t>شخص بین پیامد </a:t>
            </a:r>
            <a:r>
              <a:rPr lang="en-US" dirty="0" smtClean="0">
                <a:cs typeface="B Zar" pitchFamily="2" charset="-78"/>
              </a:rPr>
              <a:t>x</a:t>
            </a:r>
            <a:r>
              <a:rPr lang="fa-IR" dirty="0" smtClean="0">
                <a:cs typeface="B Zar" pitchFamily="2" charset="-78"/>
              </a:rPr>
              <a:t> و </a:t>
            </a:r>
            <a:r>
              <a:rPr lang="en-US" dirty="0" smtClean="0">
                <a:cs typeface="B Zar" pitchFamily="2" charset="-78"/>
              </a:rPr>
              <a:t>y</a:t>
            </a:r>
            <a:r>
              <a:rPr lang="fa-IR" dirty="0" smtClean="0">
                <a:cs typeface="B Zar" pitchFamily="2" charset="-78"/>
              </a:rPr>
              <a:t> بی‌تفاوت است.</a:t>
            </a:r>
          </a:p>
          <a:p>
            <a:pPr marL="0" indent="0" algn="ctr">
              <a:buNone/>
            </a:pPr>
            <a:r>
              <a:rPr lang="en-US" dirty="0" smtClean="0">
                <a:cs typeface="B Zar" pitchFamily="2" charset="-78"/>
              </a:rPr>
              <a:t>x ~ y</a:t>
            </a:r>
            <a:endParaRPr lang="fa-IR" dirty="0">
              <a:cs typeface="B Zar" pitchFamily="2" charset="-78"/>
            </a:endParaRPr>
          </a:p>
          <a:p>
            <a:pPr>
              <a:buFont typeface="Wingdings" pitchFamily="2" charset="2"/>
              <a:buChar char="ü"/>
            </a:pPr>
            <a:r>
              <a:rPr lang="fa-IR" dirty="0" smtClean="0">
                <a:cs typeface="B Zar" pitchFamily="2" charset="-78"/>
              </a:rPr>
              <a:t>شخص پیامد </a:t>
            </a:r>
            <a:r>
              <a:rPr lang="en-US" dirty="0" smtClean="0">
                <a:cs typeface="B Zar" pitchFamily="2" charset="-78"/>
              </a:rPr>
              <a:t>x</a:t>
            </a:r>
            <a:r>
              <a:rPr lang="fa-IR" dirty="0" smtClean="0">
                <a:cs typeface="B Zar" pitchFamily="2" charset="-78"/>
              </a:rPr>
              <a:t> را به </a:t>
            </a:r>
            <a:r>
              <a:rPr lang="en-US" dirty="0" smtClean="0">
                <a:cs typeface="B Zar" pitchFamily="2" charset="-78"/>
              </a:rPr>
              <a:t>y</a:t>
            </a:r>
            <a:r>
              <a:rPr lang="fa-IR" dirty="0" smtClean="0">
                <a:cs typeface="B Zar" pitchFamily="2" charset="-78"/>
              </a:rPr>
              <a:t> ترجیج می‌دهد.</a:t>
            </a:r>
          </a:p>
          <a:p>
            <a:pPr marL="0" indent="0" algn="ctr">
              <a:buNone/>
            </a:pPr>
            <a:r>
              <a:rPr lang="en-US" dirty="0" smtClean="0">
                <a:cs typeface="B Zar" pitchFamily="2" charset="-78"/>
              </a:rPr>
              <a:t>x ˃ y</a:t>
            </a:r>
            <a:endParaRPr lang="fa-IR" dirty="0">
              <a:cs typeface="B Zar" pitchFamily="2" charset="-78"/>
            </a:endParaRPr>
          </a:p>
          <a:p>
            <a:pPr>
              <a:buFont typeface="Wingdings" pitchFamily="2" charset="2"/>
              <a:buChar char="ü"/>
            </a:pPr>
            <a:r>
              <a:rPr lang="fa-IR" dirty="0" smtClean="0">
                <a:cs typeface="B Zar" pitchFamily="2" charset="-78"/>
              </a:rPr>
              <a:t>شرط‌بندی‌ای که دو پیامد به‌دنبال دارد: </a:t>
            </a:r>
            <a:r>
              <a:rPr lang="en-US" dirty="0" smtClean="0">
                <a:cs typeface="B Zar" pitchFamily="2" charset="-78"/>
              </a:rPr>
              <a:t>x</a:t>
            </a:r>
            <a:r>
              <a:rPr lang="fa-IR" dirty="0" smtClean="0">
                <a:cs typeface="B Zar" pitchFamily="2" charset="-78"/>
              </a:rPr>
              <a:t> با احتمال وقوع </a:t>
            </a:r>
            <a:r>
              <a:rPr lang="en-US" dirty="0" smtClean="0">
                <a:cs typeface="B Zar" pitchFamily="2" charset="-78"/>
              </a:rPr>
              <a:t>α</a:t>
            </a:r>
            <a:r>
              <a:rPr lang="fa-IR" dirty="0" smtClean="0">
                <a:cs typeface="B Zar" pitchFamily="2" charset="-78"/>
              </a:rPr>
              <a:t> و </a:t>
            </a:r>
            <a:r>
              <a:rPr lang="en-US" dirty="0" smtClean="0">
                <a:cs typeface="B Zar" pitchFamily="2" charset="-78"/>
              </a:rPr>
              <a:t>y</a:t>
            </a:r>
            <a:r>
              <a:rPr lang="fa-IR" dirty="0" smtClean="0">
                <a:cs typeface="B Zar" pitchFamily="2" charset="-78"/>
              </a:rPr>
              <a:t> با احتمال وقوع </a:t>
            </a:r>
            <a:r>
              <a:rPr lang="en-US" dirty="0" smtClean="0">
                <a:cs typeface="B Zar" pitchFamily="2" charset="-78"/>
              </a:rPr>
              <a:t>1-</a:t>
            </a:r>
            <a:r>
              <a:rPr lang="el-GR" dirty="0" smtClean="0">
                <a:cs typeface="B Zar" pitchFamily="2" charset="-78"/>
              </a:rPr>
              <a:t>α</a:t>
            </a:r>
            <a:r>
              <a:rPr lang="fa-IR" dirty="0">
                <a:cs typeface="B Zar" pitchFamily="2" charset="-78"/>
              </a:rPr>
              <a:t> </a:t>
            </a:r>
            <a:endParaRPr lang="fa-IR" dirty="0" smtClean="0">
              <a:cs typeface="B Zar" pitchFamily="2" charset="-78"/>
            </a:endParaRPr>
          </a:p>
          <a:p>
            <a:pPr marL="0" indent="0" algn="ctr">
              <a:buNone/>
            </a:pPr>
            <a:r>
              <a:rPr lang="en-US" dirty="0" smtClean="0">
                <a:cs typeface="B Zar" pitchFamily="2" charset="-78"/>
              </a:rPr>
              <a:t>G(</a:t>
            </a:r>
            <a:r>
              <a:rPr lang="en-US" dirty="0" err="1" smtClean="0">
                <a:cs typeface="B Zar" pitchFamily="2" charset="-78"/>
              </a:rPr>
              <a:t>x,y</a:t>
            </a:r>
            <a:r>
              <a:rPr lang="en-US" dirty="0" smtClean="0">
                <a:cs typeface="B Zar" pitchFamily="2" charset="-78"/>
              </a:rPr>
              <a:t>:</a:t>
            </a:r>
            <a:r>
              <a:rPr lang="el-GR" dirty="0" smtClean="0">
                <a:cs typeface="B Zar" pitchFamily="2" charset="-78"/>
              </a:rPr>
              <a:t>α</a:t>
            </a:r>
            <a:r>
              <a:rPr lang="en-US" dirty="0" smtClean="0">
                <a:cs typeface="B Zar" pitchFamily="2" charset="-78"/>
              </a:rPr>
              <a:t>)</a:t>
            </a:r>
            <a:endParaRPr lang="en-US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1FF37-6C06-4B2A-B1D4-A790E03B584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3530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قواعد مطلوبیت کاردینال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27562960"/>
              </p:ext>
            </p:extLst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1FF37-6C06-4B2A-B1D4-A790E03B584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00200" y="4939605"/>
            <a:ext cx="5715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buFont typeface="Monotype Sorts" pitchFamily="2" charset="2"/>
              <a:buNone/>
            </a:pPr>
            <a:r>
              <a:rPr lang="en-AU" sz="2800" i="1" dirty="0">
                <a:latin typeface="+mj-lt"/>
                <a:ea typeface="MS Mincho" pitchFamily="49" charset="-128"/>
              </a:rPr>
              <a:t>If </a:t>
            </a:r>
            <a:r>
              <a:rPr lang="en-AU" sz="2800" i="1" dirty="0" err="1">
                <a:latin typeface="+mj-lt"/>
                <a:ea typeface="MS Mincho" pitchFamily="49" charset="-128"/>
              </a:rPr>
              <a:t>x</a:t>
            </a:r>
            <a:r>
              <a:rPr lang="en-AU" sz="2800" i="1" dirty="0" err="1" smtClean="0">
                <a:latin typeface="+mj-lt"/>
                <a:ea typeface="MS Mincho" pitchFamily="49" charset="-128"/>
              </a:rPr>
              <a:t>≻y</a:t>
            </a:r>
            <a:r>
              <a:rPr lang="en-AU" sz="2800" i="1" dirty="0" smtClean="0">
                <a:latin typeface="+mj-lt"/>
                <a:ea typeface="MS Mincho" pitchFamily="49" charset="-128"/>
              </a:rPr>
              <a:t> and </a:t>
            </a:r>
            <a:r>
              <a:rPr lang="en-AU" sz="2800" i="1" dirty="0" err="1" smtClean="0">
                <a:latin typeface="+mj-lt"/>
                <a:ea typeface="MS Mincho" pitchFamily="49" charset="-128"/>
              </a:rPr>
              <a:t>y≻z</a:t>
            </a:r>
            <a:r>
              <a:rPr lang="en-AU" sz="2800" i="1" dirty="0" smtClean="0">
                <a:latin typeface="+mj-lt"/>
                <a:ea typeface="MS Mincho" pitchFamily="49" charset="-128"/>
              </a:rPr>
              <a:t> then </a:t>
            </a:r>
            <a:r>
              <a:rPr lang="en-AU" sz="2800" i="1" dirty="0" err="1" smtClean="0">
                <a:latin typeface="+mj-lt"/>
                <a:ea typeface="MS Mincho" pitchFamily="49" charset="-128"/>
              </a:rPr>
              <a:t>x≻z</a:t>
            </a:r>
            <a:endParaRPr lang="en-AU" sz="2800" i="1" dirty="0" smtClean="0">
              <a:latin typeface="+mj-lt"/>
              <a:ea typeface="MS Mincho" pitchFamily="49" charset="-128"/>
            </a:endParaRPr>
          </a:p>
          <a:p>
            <a:pPr marL="609600" indent="-609600">
              <a:buFont typeface="Monotype Sorts" pitchFamily="2" charset="2"/>
              <a:buNone/>
            </a:pPr>
            <a:r>
              <a:rPr lang="en-AU" sz="2800" i="1" dirty="0" smtClean="0">
                <a:latin typeface="+mj-lt"/>
                <a:ea typeface="MS Mincho" pitchFamily="49" charset="-128"/>
              </a:rPr>
              <a:t>or</a:t>
            </a:r>
          </a:p>
          <a:p>
            <a:pPr marL="609600" indent="-609600">
              <a:buFont typeface="Monotype Sorts" pitchFamily="2" charset="2"/>
              <a:buNone/>
            </a:pPr>
            <a:r>
              <a:rPr lang="en-AU" sz="2800" i="1" dirty="0" smtClean="0">
                <a:latin typeface="+mj-lt"/>
                <a:ea typeface="MS Mincho" pitchFamily="49" charset="-128"/>
              </a:rPr>
              <a:t>If x </a:t>
            </a:r>
            <a:r>
              <a:rPr lang="en-US" sz="2800" i="1" baseline="-25000" dirty="0" smtClean="0">
                <a:latin typeface="+mj-lt"/>
                <a:ea typeface="MS Mincho" pitchFamily="49" charset="-128"/>
              </a:rPr>
              <a:t>~ </a:t>
            </a:r>
            <a:r>
              <a:rPr lang="en-US" sz="2800" i="1" dirty="0" smtClean="0">
                <a:latin typeface="+mj-lt"/>
                <a:ea typeface="MS Mincho" pitchFamily="49" charset="-128"/>
              </a:rPr>
              <a:t>y and y </a:t>
            </a:r>
            <a:r>
              <a:rPr lang="en-US" sz="2800" i="1" baseline="-25000" dirty="0" smtClean="0">
                <a:latin typeface="+mj-lt"/>
                <a:ea typeface="MS Mincho" pitchFamily="49" charset="-128"/>
              </a:rPr>
              <a:t>~</a:t>
            </a:r>
            <a:r>
              <a:rPr lang="en-US" sz="2800" i="1" dirty="0" smtClean="0">
                <a:latin typeface="+mj-lt"/>
                <a:ea typeface="MS Mincho" pitchFamily="49" charset="-128"/>
              </a:rPr>
              <a:t> z then x </a:t>
            </a:r>
            <a:r>
              <a:rPr lang="en-US" sz="2800" i="1" baseline="-25000" dirty="0" smtClean="0">
                <a:latin typeface="+mj-lt"/>
                <a:ea typeface="MS Mincho" pitchFamily="49" charset="-128"/>
              </a:rPr>
              <a:t>~</a:t>
            </a:r>
            <a:r>
              <a:rPr lang="en-US" sz="2800" i="1" dirty="0" smtClean="0">
                <a:latin typeface="+mj-lt"/>
                <a:ea typeface="MS Mincho" pitchFamily="49" charset="-128"/>
              </a:rPr>
              <a:t> z</a:t>
            </a:r>
            <a:endParaRPr lang="en-US" sz="2800" i="1" dirty="0">
              <a:latin typeface="+mj-lt"/>
              <a:ea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944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قواعد مطلوبیت کاردینال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83995914"/>
              </p:ext>
            </p:extLst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1FF37-6C06-4B2A-B1D4-A790E03B584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38200" y="2895600"/>
            <a:ext cx="6858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buFont typeface="Monotype Sorts" pitchFamily="2" charset="2"/>
              <a:buNone/>
            </a:pPr>
            <a:r>
              <a:rPr lang="en-AU" sz="3200" i="1" dirty="0" smtClean="0">
                <a:latin typeface="+mj-lt"/>
                <a:ea typeface="MS Mincho" pitchFamily="49" charset="-128"/>
              </a:rPr>
              <a:t>	If x </a:t>
            </a:r>
            <a:r>
              <a:rPr lang="en-US" sz="3200" i="1" baseline="-25000" dirty="0" smtClean="0">
                <a:latin typeface="+mj-lt"/>
                <a:ea typeface="MS Mincho" pitchFamily="49" charset="-128"/>
              </a:rPr>
              <a:t>~ </a:t>
            </a:r>
            <a:r>
              <a:rPr lang="en-US" sz="3200" i="1" dirty="0" smtClean="0">
                <a:latin typeface="+mj-lt"/>
                <a:ea typeface="MS Mincho" pitchFamily="49" charset="-128"/>
              </a:rPr>
              <a:t>y then G(</a:t>
            </a:r>
            <a:r>
              <a:rPr lang="en-US" sz="3200" i="1" dirty="0" err="1" smtClean="0">
                <a:latin typeface="+mj-lt"/>
                <a:ea typeface="MS Mincho" pitchFamily="49" charset="-128"/>
              </a:rPr>
              <a:t>x,z</a:t>
            </a:r>
            <a:r>
              <a:rPr lang="en-US" sz="3200" i="1" dirty="0" smtClean="0">
                <a:latin typeface="+mj-lt"/>
                <a:ea typeface="MS Mincho" pitchFamily="49" charset="-128"/>
              </a:rPr>
              <a:t>:</a:t>
            </a:r>
            <a:r>
              <a:rPr lang="el-GR" sz="3200" i="1" dirty="0" smtClean="0">
                <a:latin typeface="+mj-lt"/>
                <a:ea typeface="MS Mincho" pitchFamily="49" charset="-128"/>
              </a:rPr>
              <a:t>α</a:t>
            </a:r>
            <a:r>
              <a:rPr lang="en-US" sz="3200" i="1" dirty="0" smtClean="0">
                <a:latin typeface="+mj-lt"/>
                <a:ea typeface="MS Mincho" pitchFamily="49" charset="-128"/>
              </a:rPr>
              <a:t>)</a:t>
            </a:r>
            <a:r>
              <a:rPr lang="en-US" sz="3200" i="1" baseline="-25000" dirty="0" smtClean="0">
                <a:latin typeface="+mj-lt"/>
                <a:ea typeface="MS Mincho" pitchFamily="49" charset="-128"/>
              </a:rPr>
              <a:t>~ </a:t>
            </a:r>
            <a:r>
              <a:rPr lang="en-US" sz="3200" i="1" dirty="0" smtClean="0">
                <a:latin typeface="+mj-lt"/>
                <a:ea typeface="MS Mincho" pitchFamily="49" charset="-128"/>
              </a:rPr>
              <a:t>G(</a:t>
            </a:r>
            <a:r>
              <a:rPr lang="en-US" sz="3200" i="1" dirty="0" err="1" smtClean="0">
                <a:latin typeface="+mj-lt"/>
                <a:ea typeface="MS Mincho" pitchFamily="49" charset="-128"/>
              </a:rPr>
              <a:t>y,z</a:t>
            </a:r>
            <a:r>
              <a:rPr lang="en-US" sz="3200" i="1" dirty="0" smtClean="0">
                <a:latin typeface="+mj-lt"/>
                <a:ea typeface="MS Mincho" pitchFamily="49" charset="-128"/>
              </a:rPr>
              <a:t>:</a:t>
            </a:r>
            <a:r>
              <a:rPr lang="el-GR" sz="3200" i="1" dirty="0" smtClean="0">
                <a:latin typeface="+mj-lt"/>
                <a:ea typeface="MS Mincho" pitchFamily="49" charset="-128"/>
              </a:rPr>
              <a:t>α</a:t>
            </a:r>
            <a:r>
              <a:rPr lang="en-US" sz="3200" i="1" dirty="0" smtClean="0">
                <a:latin typeface="+mj-lt"/>
                <a:ea typeface="MS Mincho" pitchFamily="49" charset="-128"/>
              </a:rPr>
              <a:t>) </a:t>
            </a:r>
            <a:endParaRPr lang="en-US" sz="3200" i="1" dirty="0">
              <a:latin typeface="+mj-lt"/>
              <a:ea typeface="MS Mincho" pitchFamily="49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5188803"/>
            <a:ext cx="6172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buFont typeface="Monotype Sorts" pitchFamily="2" charset="2"/>
              <a:buNone/>
            </a:pPr>
            <a:r>
              <a:rPr lang="en-AU" sz="2400" i="1" dirty="0" smtClean="0">
                <a:latin typeface="+mj-lt"/>
              </a:rPr>
              <a:t>If x </a:t>
            </a:r>
            <a:r>
              <a:rPr lang="en-AU" sz="2400" i="1" dirty="0" smtClean="0">
                <a:latin typeface="+mj-lt"/>
                <a:ea typeface="MS Mincho" pitchFamily="49" charset="-128"/>
              </a:rPr>
              <a:t>≻ y ≻ z then there exists a unique </a:t>
            </a:r>
            <a:r>
              <a:rPr lang="el-GR" sz="2400" i="1" dirty="0" smtClean="0">
                <a:latin typeface="+mj-lt"/>
                <a:ea typeface="MS Mincho" pitchFamily="49" charset="-128"/>
              </a:rPr>
              <a:t>α</a:t>
            </a:r>
            <a:r>
              <a:rPr lang="en-AU" sz="2400" i="1" dirty="0" smtClean="0">
                <a:latin typeface="+mj-lt"/>
                <a:ea typeface="MS Mincho" pitchFamily="49" charset="-128"/>
              </a:rPr>
              <a:t> such that y </a:t>
            </a:r>
            <a:r>
              <a:rPr lang="en-US" sz="2400" i="1" baseline="-25000" dirty="0" smtClean="0">
                <a:latin typeface="+mj-lt"/>
                <a:ea typeface="MS Mincho" pitchFamily="49" charset="-128"/>
              </a:rPr>
              <a:t>~</a:t>
            </a:r>
            <a:r>
              <a:rPr lang="en-AU" sz="2400" i="1" baseline="-25000" dirty="0" smtClean="0">
                <a:latin typeface="+mj-lt"/>
                <a:ea typeface="MS Mincho" pitchFamily="49" charset="-128"/>
              </a:rPr>
              <a:t> </a:t>
            </a:r>
            <a:r>
              <a:rPr lang="en-AU" sz="2400" i="1" dirty="0" smtClean="0">
                <a:latin typeface="+mj-lt"/>
                <a:ea typeface="MS Mincho" pitchFamily="49" charset="-128"/>
              </a:rPr>
              <a:t>G(</a:t>
            </a:r>
            <a:r>
              <a:rPr lang="en-AU" sz="2400" i="1" dirty="0" err="1" smtClean="0">
                <a:latin typeface="+mj-lt"/>
                <a:ea typeface="MS Mincho" pitchFamily="49" charset="-128"/>
              </a:rPr>
              <a:t>x,z</a:t>
            </a:r>
            <a:r>
              <a:rPr lang="en-AU" sz="2400" i="1" dirty="0" smtClean="0">
                <a:latin typeface="+mj-lt"/>
                <a:ea typeface="MS Mincho" pitchFamily="49" charset="-128"/>
              </a:rPr>
              <a:t>:</a:t>
            </a:r>
            <a:r>
              <a:rPr lang="el-GR" sz="2400" i="1" dirty="0" smtClean="0">
                <a:latin typeface="+mj-lt"/>
                <a:ea typeface="MS Mincho" pitchFamily="49" charset="-128"/>
              </a:rPr>
              <a:t>α</a:t>
            </a:r>
            <a:r>
              <a:rPr lang="en-AU" sz="2400" i="1" dirty="0" smtClean="0">
                <a:latin typeface="+mj-lt"/>
                <a:ea typeface="MS Mincho" pitchFamily="49" charset="-128"/>
              </a:rPr>
              <a:t>)</a:t>
            </a:r>
            <a:endParaRPr lang="en-AU" sz="2400" i="1" dirty="0">
              <a:latin typeface="+mj-lt"/>
              <a:ea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265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قواعد مطلوبیت کاردینال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91453244"/>
              </p:ext>
            </p:extLst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1FF37-6C06-4B2A-B1D4-A790E03B584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90600" y="3352800"/>
            <a:ext cx="6934200" cy="2419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Font typeface="Monotype Sorts" pitchFamily="2" charset="2"/>
              <a:buNone/>
            </a:pPr>
            <a:r>
              <a:rPr lang="en-AU" sz="2400" i="1" dirty="0" smtClean="0">
                <a:latin typeface="+mj-lt"/>
              </a:rPr>
              <a:t>If x </a:t>
            </a:r>
            <a:r>
              <a:rPr lang="en-AU" sz="2400" i="1" dirty="0" smtClean="0">
                <a:latin typeface="+mj-lt"/>
                <a:ea typeface="MS Mincho" pitchFamily="49" charset="-128"/>
              </a:rPr>
              <a:t>≻ </a:t>
            </a:r>
            <a:r>
              <a:rPr lang="en-AU" sz="2400" b="1" i="1" dirty="0" smtClean="0">
                <a:latin typeface="+mj-lt"/>
                <a:ea typeface="MS Mincho" pitchFamily="49" charset="-128"/>
              </a:rPr>
              <a:t>y</a:t>
            </a:r>
            <a:r>
              <a:rPr lang="en-AU" sz="2400" i="1" dirty="0" smtClean="0">
                <a:latin typeface="+mj-lt"/>
                <a:ea typeface="MS Mincho" pitchFamily="49" charset="-128"/>
              </a:rPr>
              <a:t> ≻ z and </a:t>
            </a:r>
            <a:r>
              <a:rPr lang="en-AU" sz="2400" i="1" dirty="0" smtClean="0">
                <a:latin typeface="+mj-lt"/>
              </a:rPr>
              <a:t> x </a:t>
            </a:r>
            <a:r>
              <a:rPr lang="en-AU" sz="2400" i="1" dirty="0" smtClean="0">
                <a:latin typeface="+mj-lt"/>
                <a:ea typeface="MS Mincho" pitchFamily="49" charset="-128"/>
              </a:rPr>
              <a:t>≻ </a:t>
            </a:r>
            <a:r>
              <a:rPr lang="en-AU" sz="2400" b="1" i="1" dirty="0" smtClean="0">
                <a:latin typeface="+mj-lt"/>
                <a:ea typeface="MS Mincho" pitchFamily="49" charset="-128"/>
              </a:rPr>
              <a:t>u</a:t>
            </a:r>
            <a:r>
              <a:rPr lang="en-AU" sz="2400" i="1" dirty="0" smtClean="0">
                <a:latin typeface="+mj-lt"/>
                <a:ea typeface="MS Mincho" pitchFamily="49" charset="-128"/>
              </a:rPr>
              <a:t> ≻ z  </a:t>
            </a:r>
            <a:endParaRPr lang="fa-IR" sz="2400" i="1" dirty="0" smtClean="0">
              <a:latin typeface="+mj-lt"/>
              <a:ea typeface="MS Mincho" pitchFamily="49" charset="-128"/>
            </a:endParaRPr>
          </a:p>
          <a:p>
            <a:pPr marL="609600" indent="-609600">
              <a:lnSpc>
                <a:spcPct val="90000"/>
              </a:lnSpc>
              <a:buFont typeface="Monotype Sorts" pitchFamily="2" charset="2"/>
              <a:buNone/>
            </a:pPr>
            <a:endParaRPr lang="fa-IR" sz="2400" i="1" dirty="0">
              <a:latin typeface="+mj-lt"/>
              <a:ea typeface="MS Mincho" pitchFamily="49" charset="-128"/>
            </a:endParaRPr>
          </a:p>
          <a:p>
            <a:pPr marL="609600" indent="-609600">
              <a:lnSpc>
                <a:spcPct val="90000"/>
              </a:lnSpc>
              <a:buFont typeface="Monotype Sorts" pitchFamily="2" charset="2"/>
              <a:buNone/>
            </a:pPr>
            <a:r>
              <a:rPr lang="en-AU" sz="2400" i="1" dirty="0" smtClean="0">
                <a:latin typeface="+mj-lt"/>
                <a:ea typeface="MS Mincho" pitchFamily="49" charset="-128"/>
              </a:rPr>
              <a:t>and	</a:t>
            </a:r>
            <a:r>
              <a:rPr lang="en-AU" sz="2400" b="1" i="1" dirty="0" smtClean="0">
                <a:latin typeface="+mj-lt"/>
                <a:ea typeface="MS Mincho" pitchFamily="49" charset="-128"/>
              </a:rPr>
              <a:t>y</a:t>
            </a:r>
            <a:r>
              <a:rPr lang="en-AU" sz="2400" i="1" dirty="0" smtClean="0">
                <a:latin typeface="+mj-lt"/>
                <a:ea typeface="MS Mincho" pitchFamily="49" charset="-128"/>
              </a:rPr>
              <a:t> </a:t>
            </a:r>
            <a:r>
              <a:rPr lang="en-US" sz="2400" i="1" baseline="-25000" dirty="0" smtClean="0">
                <a:latin typeface="+mj-lt"/>
                <a:ea typeface="MS Mincho" pitchFamily="49" charset="-128"/>
              </a:rPr>
              <a:t>~</a:t>
            </a:r>
            <a:r>
              <a:rPr lang="en-AU" sz="2400" i="1" baseline="-25000" dirty="0" smtClean="0">
                <a:latin typeface="+mj-lt"/>
                <a:ea typeface="MS Mincho" pitchFamily="49" charset="-128"/>
              </a:rPr>
              <a:t> </a:t>
            </a:r>
            <a:r>
              <a:rPr lang="en-AU" sz="2400" i="1" dirty="0" smtClean="0">
                <a:latin typeface="+mj-lt"/>
                <a:ea typeface="MS Mincho" pitchFamily="49" charset="-128"/>
              </a:rPr>
              <a:t>G(</a:t>
            </a:r>
            <a:r>
              <a:rPr lang="en-AU" sz="2400" i="1" dirty="0" err="1" smtClean="0">
                <a:latin typeface="+mj-lt"/>
                <a:ea typeface="MS Mincho" pitchFamily="49" charset="-128"/>
              </a:rPr>
              <a:t>x,z</a:t>
            </a:r>
            <a:r>
              <a:rPr lang="en-AU" sz="2400" i="1" dirty="0" smtClean="0">
                <a:latin typeface="+mj-lt"/>
                <a:ea typeface="MS Mincho" pitchFamily="49" charset="-128"/>
              </a:rPr>
              <a:t>:</a:t>
            </a:r>
            <a:r>
              <a:rPr lang="el-GR" sz="2400" i="1" dirty="0" smtClean="0">
                <a:latin typeface="+mj-lt"/>
                <a:ea typeface="MS Mincho" pitchFamily="49" charset="-128"/>
              </a:rPr>
              <a:t>α</a:t>
            </a:r>
            <a:r>
              <a:rPr lang="en-AU" sz="2400" i="1" baseline="-25000" dirty="0" smtClean="0">
                <a:latin typeface="+mj-lt"/>
                <a:ea typeface="MS Mincho" pitchFamily="49" charset="-128"/>
              </a:rPr>
              <a:t>1</a:t>
            </a:r>
            <a:r>
              <a:rPr lang="en-AU" sz="2400" i="1" dirty="0" smtClean="0">
                <a:latin typeface="+mj-lt"/>
                <a:ea typeface="MS Mincho" pitchFamily="49" charset="-128"/>
              </a:rPr>
              <a:t>) </a:t>
            </a:r>
            <a:r>
              <a:rPr lang="fa-IR" sz="2400" i="1" dirty="0" smtClean="0">
                <a:latin typeface="+mj-lt"/>
                <a:ea typeface="MS Mincho" pitchFamily="49" charset="-128"/>
              </a:rPr>
              <a:t>  </a:t>
            </a:r>
            <a:r>
              <a:rPr lang="en-AU" sz="2400" i="1" dirty="0" smtClean="0">
                <a:latin typeface="+mj-lt"/>
                <a:ea typeface="MS Mincho" pitchFamily="49" charset="-128"/>
              </a:rPr>
              <a:t>and </a:t>
            </a:r>
            <a:r>
              <a:rPr lang="en-AU" sz="2400" b="1" i="1" dirty="0" smtClean="0">
                <a:latin typeface="+mj-lt"/>
                <a:ea typeface="MS Mincho" pitchFamily="49" charset="-128"/>
              </a:rPr>
              <a:t>u</a:t>
            </a:r>
            <a:r>
              <a:rPr lang="en-AU" sz="2400" i="1" dirty="0" smtClean="0">
                <a:latin typeface="+mj-lt"/>
                <a:ea typeface="MS Mincho" pitchFamily="49" charset="-128"/>
              </a:rPr>
              <a:t> </a:t>
            </a:r>
            <a:r>
              <a:rPr lang="en-US" sz="2400" i="1" baseline="-25000" dirty="0" smtClean="0">
                <a:latin typeface="+mj-lt"/>
                <a:ea typeface="MS Mincho" pitchFamily="49" charset="-128"/>
              </a:rPr>
              <a:t>~</a:t>
            </a:r>
            <a:r>
              <a:rPr lang="en-AU" sz="2400" i="1" baseline="-25000" dirty="0" smtClean="0">
                <a:latin typeface="+mj-lt"/>
                <a:ea typeface="MS Mincho" pitchFamily="49" charset="-128"/>
              </a:rPr>
              <a:t> </a:t>
            </a:r>
            <a:r>
              <a:rPr lang="en-AU" sz="2400" i="1" dirty="0" smtClean="0">
                <a:latin typeface="+mj-lt"/>
                <a:ea typeface="MS Mincho" pitchFamily="49" charset="-128"/>
              </a:rPr>
              <a:t>G(</a:t>
            </a:r>
            <a:r>
              <a:rPr lang="en-AU" sz="2400" i="1" dirty="0" err="1" smtClean="0">
                <a:latin typeface="+mj-lt"/>
                <a:ea typeface="MS Mincho" pitchFamily="49" charset="-128"/>
              </a:rPr>
              <a:t>x,z</a:t>
            </a:r>
            <a:r>
              <a:rPr lang="en-AU" sz="2400" i="1" dirty="0" smtClean="0">
                <a:latin typeface="+mj-lt"/>
                <a:ea typeface="MS Mincho" pitchFamily="49" charset="-128"/>
              </a:rPr>
              <a:t>:</a:t>
            </a:r>
            <a:r>
              <a:rPr lang="el-GR" sz="2400" i="1" dirty="0" smtClean="0">
                <a:latin typeface="+mj-lt"/>
                <a:ea typeface="MS Mincho" pitchFamily="49" charset="-128"/>
              </a:rPr>
              <a:t>α</a:t>
            </a:r>
            <a:r>
              <a:rPr lang="en-AU" sz="2400" i="1" baseline="-25000" dirty="0" smtClean="0">
                <a:latin typeface="+mj-lt"/>
                <a:ea typeface="MS Mincho" pitchFamily="49" charset="-128"/>
              </a:rPr>
              <a:t>2</a:t>
            </a:r>
            <a:r>
              <a:rPr lang="en-AU" sz="2400" i="1" dirty="0" smtClean="0">
                <a:latin typeface="+mj-lt"/>
                <a:ea typeface="MS Mincho" pitchFamily="49" charset="-128"/>
              </a:rPr>
              <a:t>)</a:t>
            </a:r>
          </a:p>
          <a:p>
            <a:pPr marL="609600" indent="-609600">
              <a:lnSpc>
                <a:spcPct val="90000"/>
              </a:lnSpc>
              <a:buFont typeface="Monotype Sorts" pitchFamily="2" charset="2"/>
              <a:buNone/>
            </a:pPr>
            <a:endParaRPr lang="en-AU" sz="2400" i="1" dirty="0" smtClean="0">
              <a:latin typeface="+mj-lt"/>
              <a:ea typeface="MS Mincho" pitchFamily="49" charset="-128"/>
            </a:endParaRPr>
          </a:p>
          <a:p>
            <a:pPr marL="609600" indent="-609600">
              <a:lnSpc>
                <a:spcPct val="90000"/>
              </a:lnSpc>
              <a:buFont typeface="Monotype Sorts" pitchFamily="2" charset="2"/>
              <a:buNone/>
            </a:pPr>
            <a:r>
              <a:rPr lang="en-AU" sz="2400" i="1" dirty="0" smtClean="0">
                <a:latin typeface="+mj-lt"/>
                <a:ea typeface="MS Mincho" pitchFamily="49" charset="-128"/>
              </a:rPr>
              <a:t>and </a:t>
            </a:r>
            <a:r>
              <a:rPr lang="el-GR" sz="2400" i="1" dirty="0" smtClean="0">
                <a:latin typeface="+mj-lt"/>
                <a:ea typeface="MS Mincho" pitchFamily="49" charset="-128"/>
              </a:rPr>
              <a:t>α</a:t>
            </a:r>
            <a:r>
              <a:rPr lang="en-AU" sz="2400" i="1" baseline="-25000" dirty="0" smtClean="0">
                <a:latin typeface="+mj-lt"/>
                <a:ea typeface="MS Mincho" pitchFamily="49" charset="-128"/>
              </a:rPr>
              <a:t>1</a:t>
            </a:r>
            <a:r>
              <a:rPr lang="en-AU" sz="2400" i="1" dirty="0" smtClean="0">
                <a:latin typeface="+mj-lt"/>
                <a:ea typeface="MS Mincho" pitchFamily="49" charset="-128"/>
              </a:rPr>
              <a:t> </a:t>
            </a:r>
            <a:r>
              <a:rPr lang="en-US" sz="2400" i="1" dirty="0" smtClean="0">
                <a:latin typeface="+mj-lt"/>
                <a:ea typeface="MS Mincho" pitchFamily="49" charset="-128"/>
              </a:rPr>
              <a:t>&gt;</a:t>
            </a:r>
            <a:r>
              <a:rPr lang="en-AU" sz="2400" i="1" dirty="0" smtClean="0">
                <a:latin typeface="+mj-lt"/>
                <a:ea typeface="MS Mincho" pitchFamily="49" charset="-128"/>
              </a:rPr>
              <a:t> </a:t>
            </a:r>
            <a:r>
              <a:rPr lang="el-GR" sz="2400" i="1" dirty="0" smtClean="0">
                <a:latin typeface="+mj-lt"/>
                <a:ea typeface="MS Mincho" pitchFamily="49" charset="-128"/>
              </a:rPr>
              <a:t>α</a:t>
            </a:r>
            <a:r>
              <a:rPr lang="en-AU" sz="2400" i="1" baseline="-25000" dirty="0" smtClean="0">
                <a:latin typeface="+mj-lt"/>
                <a:ea typeface="MS Mincho" pitchFamily="49" charset="-128"/>
              </a:rPr>
              <a:t>2</a:t>
            </a:r>
            <a:r>
              <a:rPr lang="en-AU" sz="2400" i="1" dirty="0" smtClean="0">
                <a:latin typeface="+mj-lt"/>
                <a:ea typeface="MS Mincho" pitchFamily="49" charset="-128"/>
              </a:rPr>
              <a:t>, </a:t>
            </a:r>
          </a:p>
          <a:p>
            <a:pPr marL="609600" indent="-609600">
              <a:lnSpc>
                <a:spcPct val="90000"/>
              </a:lnSpc>
              <a:buFont typeface="Monotype Sorts" pitchFamily="2" charset="2"/>
              <a:buNone/>
            </a:pPr>
            <a:endParaRPr lang="en-AU" sz="2400" i="1" dirty="0" smtClean="0">
              <a:latin typeface="+mj-lt"/>
              <a:ea typeface="MS Mincho" pitchFamily="49" charset="-128"/>
            </a:endParaRPr>
          </a:p>
          <a:p>
            <a:pPr marL="609600" indent="-609600">
              <a:lnSpc>
                <a:spcPct val="90000"/>
              </a:lnSpc>
              <a:buFont typeface="Monotype Sorts" pitchFamily="2" charset="2"/>
              <a:buNone/>
            </a:pPr>
            <a:r>
              <a:rPr lang="en-AU" sz="2400" i="1" dirty="0" smtClean="0">
                <a:latin typeface="+mj-lt"/>
                <a:ea typeface="MS Mincho" pitchFamily="49" charset="-128"/>
              </a:rPr>
              <a:t>then y ≻ u</a:t>
            </a:r>
            <a:endParaRPr lang="en-AU" sz="2400" i="1" dirty="0">
              <a:latin typeface="+mj-lt"/>
              <a:ea typeface="MS Mincho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671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تکمیل </a:t>
            </a:r>
            <a:r>
              <a:rPr lang="fa-IR" dirty="0" smtClean="0"/>
              <a:t>نظریة </a:t>
            </a:r>
            <a:r>
              <a:rPr lang="fa-IR" dirty="0" smtClean="0"/>
              <a:t>مطلوبیت موردانتظار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31039570"/>
              </p:ext>
            </p:extLst>
          </p:nvPr>
        </p:nvGraphicFramePr>
        <p:xfrm>
          <a:off x="-228600" y="12192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1FF37-6C06-4B2A-B1D4-A790E03B584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54049666"/>
              </p:ext>
            </p:extLst>
          </p:nvPr>
        </p:nvGraphicFramePr>
        <p:xfrm>
          <a:off x="2743200" y="5562600"/>
          <a:ext cx="6021387" cy="1009650"/>
        </p:xfrm>
        <a:graphic>
          <a:graphicData uri="http://schemas.openxmlformats.org/presentationml/2006/ole">
            <p:oleObj spid="_x0000_s37932" name="Equation" r:id="rId8" imgW="2044440" imgH="34272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24018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/>
          <a:lstStyle/>
          <a:p>
            <a:pPr>
              <a:defRPr/>
            </a:pPr>
            <a: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endParaRPr lang="en-US" sz="2400" b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Elham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667000"/>
            <a:ext cx="7772400" cy="1500187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>
              <a:defRPr/>
            </a:pPr>
            <a:r>
              <a:rPr lang="fa-I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ham" pitchFamily="2" charset="-78"/>
              </a:rPr>
              <a:t>تابع مطلوبیت</a:t>
            </a:r>
            <a:endParaRPr lang="en-US" sz="4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Elham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8C3333-E167-4242-AA1B-C66EEF29B9F4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4484687"/>
            <a:ext cx="777240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>
              <a:buFont typeface="Wingdings" pitchFamily="2" charset="2"/>
              <a:buChar char="ü"/>
              <a:defRPr/>
            </a:pPr>
            <a:r>
              <a:rPr lang="fa-IR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B Elham" pitchFamily="2" charset="-78"/>
              </a:rPr>
              <a:t>ویژگی‌های تابع مطلوبیت</a:t>
            </a:r>
            <a:endParaRPr lang="fa-IR" sz="24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j-lt"/>
              <a:ea typeface="+mj-ea"/>
              <a:cs typeface="B Elham" pitchFamily="2" charset="-78"/>
            </a:endParaRPr>
          </a:p>
          <a:p>
            <a:pPr algn="r" rtl="1">
              <a:buFont typeface="Wingdings" pitchFamily="2" charset="2"/>
              <a:buChar char="ü"/>
              <a:defRPr/>
            </a:pPr>
            <a:r>
              <a:rPr lang="fa-IR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B Elham" pitchFamily="2" charset="-78"/>
              </a:rPr>
              <a:t>ریسک‌گریزی</a:t>
            </a:r>
            <a:endParaRPr lang="fa-IR" sz="24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j-lt"/>
              <a:ea typeface="+mj-ea"/>
              <a:cs typeface="B Elha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65006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تابع مطلوبیت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60308131"/>
              </p:ext>
            </p:extLst>
          </p:nvPr>
        </p:nvGraphicFramePr>
        <p:xfrm>
          <a:off x="0" y="1371600"/>
          <a:ext cx="86868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1FF37-6C06-4B2A-B1D4-A790E03B584E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5269468"/>
            <a:ext cx="3962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lnSpc>
                <a:spcPct val="90000"/>
              </a:lnSpc>
            </a:pPr>
            <a:r>
              <a:rPr lang="en-GB" sz="2000" dirty="0" smtClean="0">
                <a:cs typeface="Times New Roman" pitchFamily="18" charset="0"/>
              </a:rPr>
              <a:t>if U(x) &gt; U(y)  =&gt; x &gt; y</a:t>
            </a:r>
            <a:endParaRPr lang="en-GB" sz="2000" dirty="0"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95800" y="5345668"/>
            <a:ext cx="40021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lnSpc>
                <a:spcPct val="90000"/>
              </a:lnSpc>
            </a:pPr>
            <a:r>
              <a:rPr lang="fr-CA" sz="2000" dirty="0" smtClean="0">
                <a:cs typeface="Times New Roman" pitchFamily="18" charset="0"/>
              </a:rPr>
              <a:t>U[G(</a:t>
            </a:r>
            <a:r>
              <a:rPr lang="fr-CA" sz="2000" dirty="0" err="1" smtClean="0">
                <a:cs typeface="Times New Roman" pitchFamily="18" charset="0"/>
              </a:rPr>
              <a:t>x,y</a:t>
            </a:r>
            <a:r>
              <a:rPr lang="fr-CA" sz="2000" dirty="0" smtClean="0">
                <a:cs typeface="Times New Roman" pitchFamily="18" charset="0"/>
              </a:rPr>
              <a:t>:</a:t>
            </a:r>
            <a:r>
              <a:rPr lang="en-GB" sz="2000" dirty="0" smtClean="0">
                <a:cs typeface="Courier New" pitchFamily="49" charset="0"/>
              </a:rPr>
              <a:t>α</a:t>
            </a:r>
            <a:r>
              <a:rPr lang="fr-CA" sz="2000" dirty="0" smtClean="0">
                <a:cs typeface="Courier New" pitchFamily="49" charset="0"/>
              </a:rPr>
              <a:t>)] =  </a:t>
            </a:r>
            <a:r>
              <a:rPr lang="en-GB" sz="2000" dirty="0" smtClean="0">
                <a:cs typeface="Courier New" pitchFamily="49" charset="0"/>
              </a:rPr>
              <a:t>α</a:t>
            </a:r>
            <a:r>
              <a:rPr lang="fr-CA" sz="2000" dirty="0" smtClean="0">
                <a:cs typeface="Courier New" pitchFamily="49" charset="0"/>
              </a:rPr>
              <a:t>U(x)  +  (1-</a:t>
            </a:r>
            <a:r>
              <a:rPr lang="en-GB" sz="2000" dirty="0" smtClean="0">
                <a:cs typeface="Courier New" pitchFamily="49" charset="0"/>
              </a:rPr>
              <a:t>α</a:t>
            </a:r>
            <a:r>
              <a:rPr lang="fr-CA" sz="2000" dirty="0" smtClean="0">
                <a:cs typeface="Courier New" pitchFamily="49" charset="0"/>
              </a:rPr>
              <a:t>) U(y)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15846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تابع مطلوبیت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72295430"/>
              </p:ext>
            </p:extLst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1FF37-6C06-4B2A-B1D4-A790E03B584E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2991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743200"/>
            <a:ext cx="7772400" cy="1981200"/>
          </a:xfrm>
          <a:ln>
            <a:miter lim="800000"/>
            <a:headEnd/>
            <a:tailEnd/>
          </a:ln>
          <a:extLst/>
        </p:spPr>
        <p:txBody>
          <a:bodyPr>
            <a:noAutofit/>
          </a:bodyPr>
          <a:lstStyle/>
          <a:p>
            <a:pPr rtl="0">
              <a:lnSpc>
                <a:spcPct val="200000"/>
              </a:lnSpc>
              <a:defRPr/>
            </a:pPr>
            <a:r>
              <a:rPr lang="fa-IR" sz="48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fa-IR" sz="48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r>
              <a:rPr lang="fa-IR" sz="48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fa-IR" sz="48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r>
              <a:rPr lang="fa-IR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>نظریة </a:t>
            </a:r>
            <a:r>
              <a:rPr lang="fa-IR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>انتخاب و مطلوبیت موردانتظار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Choice Theory and Expected Utility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48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en-US" sz="48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endParaRPr lang="fa-IR" sz="4800" b="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Elham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7391400" cy="838200"/>
          </a:xfrm>
          <a:ln>
            <a:miter lim="800000"/>
            <a:headEnd/>
            <a:tailEnd/>
          </a:ln>
          <a:extLst/>
        </p:spPr>
        <p:txBody>
          <a:bodyPr>
            <a:normAutofit lnSpcReduction="10000"/>
          </a:bodyPr>
          <a:lstStyle/>
          <a:p>
            <a:pPr>
              <a:lnSpc>
                <a:spcPct val="30000"/>
              </a:lnSpc>
              <a:defRPr/>
            </a:pPr>
            <a:endParaRPr lang="fa-IR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+mj-ea"/>
              <a:cs typeface="B Elham" pitchFamily="2" charset="-78"/>
            </a:endParaRPr>
          </a:p>
          <a:p>
            <a:pPr>
              <a:lnSpc>
                <a:spcPct val="30000"/>
              </a:lnSpc>
              <a:defRPr/>
            </a:pPr>
            <a:endParaRPr lang="fa-IR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+mj-ea"/>
              <a:cs typeface="B Elham" pitchFamily="2" charset="-78"/>
            </a:endParaRPr>
          </a:p>
          <a:p>
            <a:pPr>
              <a:lnSpc>
                <a:spcPct val="30000"/>
              </a:lnSpc>
              <a:defRPr/>
            </a:pPr>
            <a:endParaRPr lang="fa-IR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+mj-ea"/>
              <a:cs typeface="B Elham" pitchFamily="2" charset="-78"/>
            </a:endParaRPr>
          </a:p>
          <a:p>
            <a:pPr>
              <a:lnSpc>
                <a:spcPct val="30000"/>
              </a:lnSpc>
              <a:defRPr/>
            </a:pPr>
            <a:r>
              <a:rPr lang="fa-IR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+mj-ea"/>
                <a:cs typeface="B Elham" pitchFamily="2" charset="-78"/>
              </a:rPr>
              <a:t>حسین عبده تبریزی</a:t>
            </a:r>
          </a:p>
          <a:p>
            <a:pPr>
              <a:lnSpc>
                <a:spcPct val="30000"/>
              </a:lnSpc>
              <a:defRPr/>
            </a:pPr>
            <a:endParaRPr lang="fa-IR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+mj-ea"/>
              <a:cs typeface="B Elham" pitchFamily="2" charset="-78"/>
            </a:endParaRPr>
          </a:p>
          <a:p>
            <a:pPr>
              <a:lnSpc>
                <a:spcPct val="30000"/>
              </a:lnSpc>
              <a:defRPr/>
            </a:pPr>
            <a:r>
              <a:rPr lang="fa-IR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+mj-ea"/>
                <a:cs typeface="B Elham" pitchFamily="2" charset="-78"/>
              </a:rPr>
              <a:t>میثم رادپور</a:t>
            </a:r>
          </a:p>
          <a:p>
            <a:pPr>
              <a:lnSpc>
                <a:spcPct val="30000"/>
              </a:lnSpc>
              <a:defRPr/>
            </a:pPr>
            <a:endParaRPr lang="fa-IR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+mj-ea"/>
              <a:cs typeface="B Elham" pitchFamily="2" charset="-78"/>
            </a:endParaRPr>
          </a:p>
          <a:p>
            <a:pPr>
              <a:lnSpc>
                <a:spcPct val="30000"/>
              </a:lnSpc>
              <a:defRPr/>
            </a:pPr>
            <a:endParaRPr lang="fa-IR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+mj-ea"/>
              <a:cs typeface="B Elham" pitchFamily="2" charset="-78"/>
            </a:endParaRPr>
          </a:p>
          <a:p>
            <a:pPr>
              <a:lnSpc>
                <a:spcPct val="30000"/>
              </a:lnSpc>
              <a:defRPr/>
            </a:pPr>
            <a:endParaRPr lang="en-US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+mj-ea"/>
              <a:cs typeface="B Elham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5867401"/>
            <a:ext cx="7261600" cy="369332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r" rtl="1">
              <a:defRPr/>
            </a:pPr>
            <a:r>
              <a:rPr lang="fa-IR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B Zar" pitchFamily="2" charset="-78"/>
              </a:rPr>
              <a:t>دانشکدۀ اقتصاد دانشگاه ‌ علامه‌ طباطبایی، درس اقتصاد مالی، </a:t>
            </a:r>
            <a:r>
              <a:rPr lang="fa-IR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B Zar" pitchFamily="2" charset="-78"/>
              </a:rPr>
              <a:t>فروردین ماه </a:t>
            </a:r>
            <a:r>
              <a:rPr lang="fa-IR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B Zar" pitchFamily="2" charset="-78"/>
              </a:rPr>
              <a:t>سال </a:t>
            </a:r>
            <a:r>
              <a:rPr lang="fa-IR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B Zar" pitchFamily="2" charset="-78"/>
              </a:rPr>
              <a:t>93، </a:t>
            </a:r>
            <a:r>
              <a:rPr lang="fa-IR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B Zar" pitchFamily="2" charset="-78"/>
              </a:rPr>
              <a:t>تهران</a:t>
            </a:r>
            <a:endParaRPr lang="en-US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  <a:cs typeface="B Zar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ریسک‌گریزی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cs typeface="B Zar" pitchFamily="2" charset="-78"/>
              </a:rPr>
              <a:t>شرط‌‌‌بندی زیر را در نظر بگیرید:</a:t>
            </a:r>
          </a:p>
          <a:p>
            <a:pPr lvl="1"/>
            <a:r>
              <a:rPr lang="fa-IR" dirty="0" smtClean="0">
                <a:cs typeface="B Zar" pitchFamily="2" charset="-78"/>
              </a:rPr>
              <a:t>به احتمال 10%، 100 تومان نصیبتان می‌شود.</a:t>
            </a:r>
          </a:p>
          <a:p>
            <a:pPr lvl="1"/>
            <a:r>
              <a:rPr lang="fa-IR" dirty="0" smtClean="0">
                <a:cs typeface="B Zar" pitchFamily="2" charset="-78"/>
              </a:rPr>
              <a:t>به احتمال 90% چیزی نصیبتان نمی‌شود.</a:t>
            </a:r>
            <a:endParaRPr lang="fa-IR" dirty="0">
              <a:cs typeface="B Zar" pitchFamily="2" charset="-78"/>
            </a:endParaRPr>
          </a:p>
          <a:p>
            <a:r>
              <a:rPr lang="fa-IR" dirty="0" smtClean="0">
                <a:cs typeface="B Zar" pitchFamily="2" charset="-78"/>
              </a:rPr>
              <a:t>سؤال: آیا ارزش موردانتظار این شرط‌‌بندی را ترجیح می‌دهید یا خود شرط‌بندی را؟</a:t>
            </a:r>
            <a:endParaRPr lang="fa-IR" dirty="0">
              <a:cs typeface="B Zar" pitchFamily="2" charset="-78"/>
            </a:endParaRPr>
          </a:p>
          <a:p>
            <a:r>
              <a:rPr lang="fa-IR" dirty="0" smtClean="0">
                <a:cs typeface="B Zar" pitchFamily="2" charset="-78"/>
              </a:rPr>
              <a:t>ارزش موردانتظار این شرط‌بندی 10 تومان است.</a:t>
            </a:r>
          </a:p>
          <a:p>
            <a:pPr lvl="1"/>
            <a:r>
              <a:rPr lang="fa-IR" dirty="0" smtClean="0">
                <a:cs typeface="B Zar" pitchFamily="2" charset="-78"/>
              </a:rPr>
              <a:t>اگر شرط‌بندی را ترجیح می‌دهید «ریسک‌دوست» هستید.</a:t>
            </a:r>
          </a:p>
          <a:p>
            <a:pPr lvl="1"/>
            <a:r>
              <a:rPr lang="fa-IR" dirty="0" smtClean="0">
                <a:cs typeface="B Zar" pitchFamily="2" charset="-78"/>
              </a:rPr>
              <a:t>اگر نسبت به گزینه‌ها بی‌تفاوتید، «ریسک خنثی» هستید.</a:t>
            </a:r>
          </a:p>
          <a:p>
            <a:pPr lvl="1"/>
            <a:r>
              <a:rPr lang="fa-IR" dirty="0" smtClean="0">
                <a:cs typeface="B Zar" pitchFamily="2" charset="-78"/>
              </a:rPr>
              <a:t>اگر ارزش موردانتظار را ترجیح می‌دهید، «ریسک گریز» هستید.</a:t>
            </a:r>
          </a:p>
          <a:p>
            <a:endParaRPr lang="fa-IR" dirty="0" smtClean="0">
              <a:cs typeface="B Zar" pitchFamily="2" charset="-78"/>
            </a:endParaRPr>
          </a:p>
          <a:p>
            <a:endParaRPr lang="fa-IR" dirty="0" smtClean="0">
              <a:cs typeface="B Zar" pitchFamily="2" charset="-78"/>
            </a:endParaRPr>
          </a:p>
          <a:p>
            <a:endParaRPr lang="fa-IR" dirty="0" smtClean="0">
              <a:cs typeface="B Zar" pitchFamily="2" charset="-78"/>
            </a:endParaRPr>
          </a:p>
          <a:p>
            <a:pPr lvl="1"/>
            <a:endParaRPr lang="en-US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1FF37-6C06-4B2A-B1D4-A790E03B584E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8689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اشکال تابع مطلوبیت ثروت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1FF37-6C06-4B2A-B1D4-A790E03B584E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457200" y="19812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6172200" y="19812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3276600" y="19812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457200" y="44196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3276600" y="44196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6172200" y="44196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17525" y="4689475"/>
            <a:ext cx="17780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Risk L</a:t>
            </a:r>
            <a:r>
              <a:rPr lang="en-US" sz="2400" dirty="0" smtClean="0"/>
              <a:t>oving</a:t>
            </a:r>
            <a:endParaRPr lang="en-US" sz="2400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602038" y="4724400"/>
            <a:ext cx="1731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Risk Neutral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6345238" y="4724400"/>
            <a:ext cx="1936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Risk Aversion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76200" y="1524000"/>
            <a:ext cx="895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U(W)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743200" y="1524000"/>
            <a:ext cx="895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U(W)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5791200" y="1524000"/>
            <a:ext cx="895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U(W)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2576513" y="4343400"/>
            <a:ext cx="471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W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5472113" y="4343400"/>
            <a:ext cx="471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W</a:t>
            </a: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8305800" y="4343400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W</a:t>
            </a: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 flipV="1">
            <a:off x="3276600" y="2057400"/>
            <a:ext cx="18288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457200" y="2590800"/>
            <a:ext cx="1524000" cy="1828800"/>
          </a:xfrm>
          <a:custGeom>
            <a:avLst/>
            <a:gdLst>
              <a:gd name="T0" fmla="*/ 0 w 960"/>
              <a:gd name="T1" fmla="*/ 1152 h 1152"/>
              <a:gd name="T2" fmla="*/ 336 w 960"/>
              <a:gd name="T3" fmla="*/ 1056 h 1152"/>
              <a:gd name="T4" fmla="*/ 576 w 960"/>
              <a:gd name="T5" fmla="*/ 864 h 1152"/>
              <a:gd name="T6" fmla="*/ 768 w 960"/>
              <a:gd name="T7" fmla="*/ 624 h 1152"/>
              <a:gd name="T8" fmla="*/ 912 w 960"/>
              <a:gd name="T9" fmla="*/ 288 h 1152"/>
              <a:gd name="T10" fmla="*/ 960 w 960"/>
              <a:gd name="T11" fmla="*/ 0 h 1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60" h="1152">
                <a:moveTo>
                  <a:pt x="0" y="1152"/>
                </a:moveTo>
                <a:cubicBezTo>
                  <a:pt x="120" y="1128"/>
                  <a:pt x="240" y="1104"/>
                  <a:pt x="336" y="1056"/>
                </a:cubicBezTo>
                <a:cubicBezTo>
                  <a:pt x="432" y="1008"/>
                  <a:pt x="504" y="936"/>
                  <a:pt x="576" y="864"/>
                </a:cubicBezTo>
                <a:cubicBezTo>
                  <a:pt x="648" y="792"/>
                  <a:pt x="712" y="720"/>
                  <a:pt x="768" y="624"/>
                </a:cubicBezTo>
                <a:cubicBezTo>
                  <a:pt x="824" y="528"/>
                  <a:pt x="880" y="392"/>
                  <a:pt x="912" y="288"/>
                </a:cubicBezTo>
                <a:cubicBezTo>
                  <a:pt x="944" y="184"/>
                  <a:pt x="952" y="40"/>
                  <a:pt x="96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24"/>
          <p:cNvSpPr>
            <a:spLocks/>
          </p:cNvSpPr>
          <p:nvPr/>
        </p:nvSpPr>
        <p:spPr bwMode="auto">
          <a:xfrm>
            <a:off x="6172200" y="2667000"/>
            <a:ext cx="1676400" cy="1828800"/>
          </a:xfrm>
          <a:custGeom>
            <a:avLst/>
            <a:gdLst>
              <a:gd name="T0" fmla="*/ 0 w 1056"/>
              <a:gd name="T1" fmla="*/ 1152 h 1152"/>
              <a:gd name="T2" fmla="*/ 96 w 1056"/>
              <a:gd name="T3" fmla="*/ 720 h 1152"/>
              <a:gd name="T4" fmla="*/ 384 w 1056"/>
              <a:gd name="T5" fmla="*/ 240 h 1152"/>
              <a:gd name="T6" fmla="*/ 768 w 1056"/>
              <a:gd name="T7" fmla="*/ 48 h 1152"/>
              <a:gd name="T8" fmla="*/ 1056 w 1056"/>
              <a:gd name="T9" fmla="*/ 0 h 1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6" h="1152">
                <a:moveTo>
                  <a:pt x="0" y="1152"/>
                </a:moveTo>
                <a:cubicBezTo>
                  <a:pt x="16" y="1012"/>
                  <a:pt x="32" y="872"/>
                  <a:pt x="96" y="720"/>
                </a:cubicBezTo>
                <a:cubicBezTo>
                  <a:pt x="160" y="568"/>
                  <a:pt x="272" y="352"/>
                  <a:pt x="384" y="240"/>
                </a:cubicBezTo>
                <a:cubicBezTo>
                  <a:pt x="496" y="128"/>
                  <a:pt x="656" y="88"/>
                  <a:pt x="768" y="48"/>
                </a:cubicBezTo>
                <a:cubicBezTo>
                  <a:pt x="880" y="8"/>
                  <a:pt x="968" y="4"/>
                  <a:pt x="105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Text Box 25"/>
          <p:cNvSpPr txBox="1">
            <a:spLocks noChangeArrowheads="1"/>
          </p:cNvSpPr>
          <p:nvPr/>
        </p:nvSpPr>
        <p:spPr bwMode="auto">
          <a:xfrm>
            <a:off x="3719513" y="4343400"/>
            <a:ext cx="319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a</a:t>
            </a:r>
          </a:p>
        </p:txBody>
      </p: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4387850" y="4343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b</a:t>
            </a:r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1128713" y="4343400"/>
            <a:ext cx="319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a</a:t>
            </a:r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1720850" y="4343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b</a:t>
            </a: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6538913" y="4343400"/>
            <a:ext cx="319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a</a:t>
            </a:r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7072313" y="4343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b</a:t>
            </a:r>
          </a:p>
        </p:txBody>
      </p: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0" y="3962400"/>
            <a:ext cx="463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U(a)</a:t>
            </a:r>
          </a:p>
        </p:txBody>
      </p:sp>
      <p:sp>
        <p:nvSpPr>
          <p:cNvPr id="30" name="Text Box 32"/>
          <p:cNvSpPr txBox="1">
            <a:spLocks noChangeArrowheads="1"/>
          </p:cNvSpPr>
          <p:nvPr/>
        </p:nvSpPr>
        <p:spPr bwMode="auto">
          <a:xfrm>
            <a:off x="0" y="3200400"/>
            <a:ext cx="4714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U(b)</a:t>
            </a:r>
          </a:p>
        </p:txBody>
      </p:sp>
      <p:sp>
        <p:nvSpPr>
          <p:cNvPr id="31" name="Line 37"/>
          <p:cNvSpPr>
            <a:spLocks noChangeShapeType="1"/>
          </p:cNvSpPr>
          <p:nvPr/>
        </p:nvSpPr>
        <p:spPr bwMode="auto">
          <a:xfrm flipH="1" flipV="1">
            <a:off x="1291828" y="4038600"/>
            <a:ext cx="3572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8"/>
          <p:cNvSpPr>
            <a:spLocks noChangeShapeType="1"/>
          </p:cNvSpPr>
          <p:nvPr/>
        </p:nvSpPr>
        <p:spPr bwMode="auto">
          <a:xfrm flipV="1">
            <a:off x="1828800" y="3200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9"/>
          <p:cNvSpPr>
            <a:spLocks noChangeShapeType="1"/>
          </p:cNvSpPr>
          <p:nvPr/>
        </p:nvSpPr>
        <p:spPr bwMode="auto">
          <a:xfrm>
            <a:off x="457200" y="4038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40"/>
          <p:cNvSpPr>
            <a:spLocks noChangeShapeType="1"/>
          </p:cNvSpPr>
          <p:nvPr/>
        </p:nvSpPr>
        <p:spPr bwMode="auto">
          <a:xfrm>
            <a:off x="457200" y="3276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Text Box 41"/>
          <p:cNvSpPr txBox="1">
            <a:spLocks noChangeArrowheads="1"/>
          </p:cNvSpPr>
          <p:nvPr/>
        </p:nvSpPr>
        <p:spPr bwMode="auto">
          <a:xfrm>
            <a:off x="476250" y="5257800"/>
            <a:ext cx="14636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U</a:t>
            </a:r>
            <a:r>
              <a:rPr lang="en-CA" sz="2000">
                <a:cs typeface="Times New Roman" pitchFamily="18" charset="0"/>
              </a:rPr>
              <a:t>'</a:t>
            </a:r>
            <a:r>
              <a:rPr lang="en-US" sz="2400"/>
              <a:t>(W) &gt; 0</a:t>
            </a:r>
          </a:p>
          <a:p>
            <a:r>
              <a:rPr lang="en-US" sz="2400"/>
              <a:t>U</a:t>
            </a:r>
            <a:r>
              <a:rPr lang="en-CA" sz="2000">
                <a:cs typeface="Times New Roman" pitchFamily="18" charset="0"/>
              </a:rPr>
              <a:t>''</a:t>
            </a:r>
            <a:r>
              <a:rPr lang="en-US" sz="2400"/>
              <a:t>(W) &gt; 0</a:t>
            </a:r>
          </a:p>
        </p:txBody>
      </p:sp>
      <p:sp>
        <p:nvSpPr>
          <p:cNvPr id="36" name="Text Box 42"/>
          <p:cNvSpPr txBox="1">
            <a:spLocks noChangeArrowheads="1"/>
          </p:cNvSpPr>
          <p:nvPr/>
        </p:nvSpPr>
        <p:spPr bwMode="auto">
          <a:xfrm>
            <a:off x="3581400" y="5197475"/>
            <a:ext cx="14636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U</a:t>
            </a:r>
            <a:r>
              <a:rPr lang="en-CA" sz="2000">
                <a:cs typeface="Times New Roman" pitchFamily="18" charset="0"/>
              </a:rPr>
              <a:t>'</a:t>
            </a:r>
            <a:r>
              <a:rPr lang="en-US" sz="2400"/>
              <a:t>(W) &gt; 0</a:t>
            </a:r>
          </a:p>
          <a:p>
            <a:r>
              <a:rPr lang="en-US" sz="2400"/>
              <a:t>U</a:t>
            </a:r>
            <a:r>
              <a:rPr lang="en-CA" sz="2000">
                <a:cs typeface="Times New Roman" pitchFamily="18" charset="0"/>
              </a:rPr>
              <a:t>''</a:t>
            </a:r>
            <a:r>
              <a:rPr lang="en-US" sz="2400"/>
              <a:t>(W) = 0</a:t>
            </a:r>
          </a:p>
        </p:txBody>
      </p:sp>
      <p:sp>
        <p:nvSpPr>
          <p:cNvPr id="37" name="Text Box 43"/>
          <p:cNvSpPr txBox="1">
            <a:spLocks noChangeArrowheads="1"/>
          </p:cNvSpPr>
          <p:nvPr/>
        </p:nvSpPr>
        <p:spPr bwMode="auto">
          <a:xfrm>
            <a:off x="6613525" y="5257800"/>
            <a:ext cx="14636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U</a:t>
            </a:r>
            <a:r>
              <a:rPr lang="en-CA" sz="2000">
                <a:cs typeface="Times New Roman" pitchFamily="18" charset="0"/>
              </a:rPr>
              <a:t>'</a:t>
            </a:r>
            <a:r>
              <a:rPr lang="en-US" sz="2400"/>
              <a:t>(W) &gt; 0</a:t>
            </a:r>
          </a:p>
          <a:p>
            <a:r>
              <a:rPr lang="en-US" sz="2400"/>
              <a:t>U</a:t>
            </a:r>
            <a:r>
              <a:rPr lang="en-CA" sz="2000">
                <a:cs typeface="Times New Roman" pitchFamily="18" charset="0"/>
              </a:rPr>
              <a:t>''</a:t>
            </a:r>
            <a:r>
              <a:rPr lang="en-US" sz="2400"/>
              <a:t>(W) &lt; 0</a:t>
            </a:r>
          </a:p>
        </p:txBody>
      </p:sp>
      <p:sp>
        <p:nvSpPr>
          <p:cNvPr id="38" name="Line 44"/>
          <p:cNvSpPr>
            <a:spLocks noChangeShapeType="1"/>
          </p:cNvSpPr>
          <p:nvPr/>
        </p:nvSpPr>
        <p:spPr bwMode="auto">
          <a:xfrm>
            <a:off x="3886200" y="3657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5"/>
          <p:cNvSpPr>
            <a:spLocks noChangeShapeType="1"/>
          </p:cNvSpPr>
          <p:nvPr/>
        </p:nvSpPr>
        <p:spPr bwMode="auto">
          <a:xfrm>
            <a:off x="4419600" y="29718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6"/>
          <p:cNvSpPr>
            <a:spLocks noChangeShapeType="1"/>
          </p:cNvSpPr>
          <p:nvPr/>
        </p:nvSpPr>
        <p:spPr bwMode="auto">
          <a:xfrm>
            <a:off x="6629400" y="3276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7"/>
          <p:cNvSpPr>
            <a:spLocks noChangeShapeType="1"/>
          </p:cNvSpPr>
          <p:nvPr/>
        </p:nvSpPr>
        <p:spPr bwMode="auto">
          <a:xfrm>
            <a:off x="7162800" y="28194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8"/>
          <p:cNvSpPr>
            <a:spLocks noChangeShapeType="1"/>
          </p:cNvSpPr>
          <p:nvPr/>
        </p:nvSpPr>
        <p:spPr bwMode="auto">
          <a:xfrm>
            <a:off x="3276600" y="3657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9"/>
          <p:cNvSpPr>
            <a:spLocks noChangeShapeType="1"/>
          </p:cNvSpPr>
          <p:nvPr/>
        </p:nvSpPr>
        <p:spPr bwMode="auto">
          <a:xfrm>
            <a:off x="3276600" y="2971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50"/>
          <p:cNvSpPr>
            <a:spLocks noChangeShapeType="1"/>
          </p:cNvSpPr>
          <p:nvPr/>
        </p:nvSpPr>
        <p:spPr bwMode="auto">
          <a:xfrm>
            <a:off x="61722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51"/>
          <p:cNvSpPr>
            <a:spLocks noChangeShapeType="1"/>
          </p:cNvSpPr>
          <p:nvPr/>
        </p:nvSpPr>
        <p:spPr bwMode="auto">
          <a:xfrm>
            <a:off x="6172200" y="2819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Text Box 53"/>
          <p:cNvSpPr txBox="1">
            <a:spLocks noChangeArrowheads="1"/>
          </p:cNvSpPr>
          <p:nvPr/>
        </p:nvSpPr>
        <p:spPr bwMode="auto">
          <a:xfrm>
            <a:off x="2813050" y="3535363"/>
            <a:ext cx="463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U(a)</a:t>
            </a:r>
          </a:p>
        </p:txBody>
      </p:sp>
      <p:sp>
        <p:nvSpPr>
          <p:cNvPr id="47" name="Text Box 54"/>
          <p:cNvSpPr txBox="1">
            <a:spLocks noChangeArrowheads="1"/>
          </p:cNvSpPr>
          <p:nvPr/>
        </p:nvSpPr>
        <p:spPr bwMode="auto">
          <a:xfrm>
            <a:off x="2819400" y="2849563"/>
            <a:ext cx="4714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U(b)</a:t>
            </a:r>
          </a:p>
        </p:txBody>
      </p:sp>
      <p:sp>
        <p:nvSpPr>
          <p:cNvPr id="48" name="Text Box 55"/>
          <p:cNvSpPr txBox="1">
            <a:spLocks noChangeArrowheads="1"/>
          </p:cNvSpPr>
          <p:nvPr/>
        </p:nvSpPr>
        <p:spPr bwMode="auto">
          <a:xfrm>
            <a:off x="5700713" y="2667000"/>
            <a:ext cx="4714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U(b)</a:t>
            </a:r>
          </a:p>
        </p:txBody>
      </p:sp>
      <p:sp>
        <p:nvSpPr>
          <p:cNvPr id="49" name="Text Box 56"/>
          <p:cNvSpPr txBox="1">
            <a:spLocks noChangeArrowheads="1"/>
          </p:cNvSpPr>
          <p:nvPr/>
        </p:nvSpPr>
        <p:spPr bwMode="auto">
          <a:xfrm>
            <a:off x="5715000" y="3154363"/>
            <a:ext cx="463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U(a)</a:t>
            </a:r>
          </a:p>
        </p:txBody>
      </p:sp>
    </p:spTree>
    <p:extLst>
      <p:ext uri="{BB962C8B-B14F-4D97-AF65-F5344CB8AC3E}">
        <p14:creationId xmlns:p14="http://schemas.microsoft.com/office/powerpoint/2010/main" xmlns="" val="1878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تابع مطلوبیت لگاریتمی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88075" y="6403975"/>
            <a:ext cx="2133600" cy="244475"/>
          </a:xfrm>
        </p:spPr>
        <p:txBody>
          <a:bodyPr/>
          <a:lstStyle/>
          <a:p>
            <a:pPr>
              <a:defRPr/>
            </a:pPr>
            <a:fld id="{5EC1FF37-6C06-4B2A-B1D4-A790E03B584E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777875" y="1177925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777875" y="6054725"/>
            <a:ext cx="662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777875" y="1381125"/>
            <a:ext cx="5943600" cy="4673600"/>
          </a:xfrm>
          <a:custGeom>
            <a:avLst/>
            <a:gdLst>
              <a:gd name="T0" fmla="*/ 0 w 3744"/>
              <a:gd name="T1" fmla="*/ 2944 h 2944"/>
              <a:gd name="T2" fmla="*/ 240 w 3744"/>
              <a:gd name="T3" fmla="*/ 1840 h 2944"/>
              <a:gd name="T4" fmla="*/ 816 w 3744"/>
              <a:gd name="T5" fmla="*/ 928 h 2944"/>
              <a:gd name="T6" fmla="*/ 1536 w 3744"/>
              <a:gd name="T7" fmla="*/ 304 h 2944"/>
              <a:gd name="T8" fmla="*/ 2256 w 3744"/>
              <a:gd name="T9" fmla="*/ 112 h 2944"/>
              <a:gd name="T10" fmla="*/ 3120 w 3744"/>
              <a:gd name="T11" fmla="*/ 16 h 2944"/>
              <a:gd name="T12" fmla="*/ 3744 w 3744"/>
              <a:gd name="T13" fmla="*/ 16 h 29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744" h="2944">
                <a:moveTo>
                  <a:pt x="0" y="2944"/>
                </a:moveTo>
                <a:cubicBezTo>
                  <a:pt x="52" y="2560"/>
                  <a:pt x="104" y="2176"/>
                  <a:pt x="240" y="1840"/>
                </a:cubicBezTo>
                <a:cubicBezTo>
                  <a:pt x="376" y="1504"/>
                  <a:pt x="600" y="1184"/>
                  <a:pt x="816" y="928"/>
                </a:cubicBezTo>
                <a:cubicBezTo>
                  <a:pt x="1032" y="672"/>
                  <a:pt x="1296" y="440"/>
                  <a:pt x="1536" y="304"/>
                </a:cubicBezTo>
                <a:cubicBezTo>
                  <a:pt x="1776" y="168"/>
                  <a:pt x="1992" y="160"/>
                  <a:pt x="2256" y="112"/>
                </a:cubicBezTo>
                <a:cubicBezTo>
                  <a:pt x="2520" y="64"/>
                  <a:pt x="2872" y="32"/>
                  <a:pt x="3120" y="16"/>
                </a:cubicBezTo>
                <a:cubicBezTo>
                  <a:pt x="3368" y="0"/>
                  <a:pt x="3632" y="16"/>
                  <a:pt x="3744" y="16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6200" y="685800"/>
            <a:ext cx="895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U(W)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254875" y="5826125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W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625475" y="59785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1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463675" y="60547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5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498725" y="60547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10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902075" y="60547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20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6308725" y="60547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30</a:t>
            </a:r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 flipV="1">
            <a:off x="6416675" y="1406525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24"/>
          <p:cNvSpPr>
            <a:spLocks noChangeShapeType="1"/>
          </p:cNvSpPr>
          <p:nvPr/>
        </p:nvSpPr>
        <p:spPr bwMode="auto">
          <a:xfrm>
            <a:off x="777875" y="1330325"/>
            <a:ext cx="563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 Box 26"/>
          <p:cNvSpPr txBox="1">
            <a:spLocks noChangeArrowheads="1"/>
          </p:cNvSpPr>
          <p:nvPr/>
        </p:nvSpPr>
        <p:spPr bwMode="auto">
          <a:xfrm>
            <a:off x="92075" y="2092325"/>
            <a:ext cx="71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2.30</a:t>
            </a:r>
          </a:p>
        </p:txBody>
      </p:sp>
      <p:sp>
        <p:nvSpPr>
          <p:cNvPr id="19" name="Text Box 27"/>
          <p:cNvSpPr txBox="1">
            <a:spLocks noChangeArrowheads="1"/>
          </p:cNvSpPr>
          <p:nvPr/>
        </p:nvSpPr>
        <p:spPr bwMode="auto">
          <a:xfrm>
            <a:off x="92075" y="1330325"/>
            <a:ext cx="71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3.00</a:t>
            </a:r>
          </a:p>
        </p:txBody>
      </p:sp>
      <p:sp>
        <p:nvSpPr>
          <p:cNvPr id="20" name="Text Box 29"/>
          <p:cNvSpPr txBox="1">
            <a:spLocks noChangeArrowheads="1"/>
          </p:cNvSpPr>
          <p:nvPr/>
        </p:nvSpPr>
        <p:spPr bwMode="auto">
          <a:xfrm>
            <a:off x="92075" y="1025525"/>
            <a:ext cx="71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3.40</a:t>
            </a:r>
          </a:p>
        </p:txBody>
      </p:sp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441325" y="57499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22" name="Line 31"/>
          <p:cNvSpPr>
            <a:spLocks noChangeShapeType="1"/>
          </p:cNvSpPr>
          <p:nvPr/>
        </p:nvSpPr>
        <p:spPr bwMode="auto">
          <a:xfrm flipV="1">
            <a:off x="1616075" y="3387725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32"/>
          <p:cNvSpPr>
            <a:spLocks noChangeShapeType="1"/>
          </p:cNvSpPr>
          <p:nvPr/>
        </p:nvSpPr>
        <p:spPr bwMode="auto">
          <a:xfrm>
            <a:off x="777875" y="3387725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Text Box 33"/>
          <p:cNvSpPr txBox="1">
            <a:spLocks noChangeArrowheads="1"/>
          </p:cNvSpPr>
          <p:nvPr/>
        </p:nvSpPr>
        <p:spPr bwMode="auto">
          <a:xfrm>
            <a:off x="92075" y="3159125"/>
            <a:ext cx="71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1.61</a:t>
            </a:r>
          </a:p>
        </p:txBody>
      </p:sp>
      <p:sp>
        <p:nvSpPr>
          <p:cNvPr id="25" name="Line 34"/>
          <p:cNvSpPr>
            <a:spLocks noChangeShapeType="1"/>
          </p:cNvSpPr>
          <p:nvPr/>
        </p:nvSpPr>
        <p:spPr bwMode="auto">
          <a:xfrm flipV="1">
            <a:off x="4054475" y="1635125"/>
            <a:ext cx="0" cy="441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35"/>
          <p:cNvSpPr>
            <a:spLocks noChangeShapeType="1"/>
          </p:cNvSpPr>
          <p:nvPr/>
        </p:nvSpPr>
        <p:spPr bwMode="auto">
          <a:xfrm>
            <a:off x="777875" y="1558925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Text Box 36"/>
          <p:cNvSpPr txBox="1">
            <a:spLocks noChangeArrowheads="1"/>
          </p:cNvSpPr>
          <p:nvPr/>
        </p:nvSpPr>
        <p:spPr bwMode="auto">
          <a:xfrm>
            <a:off x="6569075" y="2089150"/>
            <a:ext cx="2114550" cy="347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/>
              <a:t>Let U(W) = </a:t>
            </a:r>
            <a:r>
              <a:rPr lang="en-US" sz="1800" dirty="0" err="1"/>
              <a:t>ln</a:t>
            </a:r>
            <a:r>
              <a:rPr lang="en-US" sz="1800" dirty="0"/>
              <a:t>(W)</a:t>
            </a:r>
          </a:p>
          <a:p>
            <a:endParaRPr lang="en-US" sz="1800" dirty="0"/>
          </a:p>
          <a:p>
            <a:r>
              <a:rPr lang="en-US" sz="2400" dirty="0"/>
              <a:t>U</a:t>
            </a:r>
            <a:r>
              <a:rPr lang="en-CA" sz="2000" dirty="0">
                <a:cs typeface="Times New Roman" pitchFamily="18" charset="0"/>
              </a:rPr>
              <a:t>'</a:t>
            </a:r>
            <a:r>
              <a:rPr lang="en-US" sz="2400" dirty="0"/>
              <a:t>(W) &gt; 0</a:t>
            </a:r>
          </a:p>
          <a:p>
            <a:r>
              <a:rPr lang="en-US" sz="2400" dirty="0"/>
              <a:t>U</a:t>
            </a:r>
            <a:r>
              <a:rPr lang="en-CA" sz="2000" dirty="0">
                <a:cs typeface="Times New Roman" pitchFamily="18" charset="0"/>
              </a:rPr>
              <a:t>''</a:t>
            </a:r>
            <a:r>
              <a:rPr lang="en-US" sz="2400" dirty="0"/>
              <a:t>(W) &lt; 0</a:t>
            </a:r>
          </a:p>
          <a:p>
            <a:endParaRPr lang="en-US" sz="1800" dirty="0"/>
          </a:p>
          <a:p>
            <a:r>
              <a:rPr lang="en-US" sz="2400" dirty="0"/>
              <a:t>U</a:t>
            </a:r>
            <a:r>
              <a:rPr lang="en-CA" sz="2000" dirty="0">
                <a:cs typeface="Times New Roman" pitchFamily="18" charset="0"/>
              </a:rPr>
              <a:t>'</a:t>
            </a:r>
            <a:r>
              <a:rPr lang="en-US" sz="2400" dirty="0"/>
              <a:t>(W) = 1/w</a:t>
            </a:r>
          </a:p>
          <a:p>
            <a:r>
              <a:rPr lang="en-US" sz="2400" dirty="0"/>
              <a:t>U</a:t>
            </a:r>
            <a:r>
              <a:rPr lang="en-CA" sz="2000" dirty="0">
                <a:cs typeface="Times New Roman" pitchFamily="18" charset="0"/>
              </a:rPr>
              <a:t>''</a:t>
            </a:r>
            <a:r>
              <a:rPr lang="en-US" sz="2400" dirty="0"/>
              <a:t>(W) = - 1/W</a:t>
            </a:r>
            <a:r>
              <a:rPr lang="en-US" sz="2400" baseline="30000" dirty="0"/>
              <a:t>2</a:t>
            </a:r>
          </a:p>
          <a:p>
            <a:endParaRPr lang="en-US" sz="1800" dirty="0"/>
          </a:p>
          <a:p>
            <a:r>
              <a:rPr lang="en-US" sz="1800" dirty="0"/>
              <a:t>MU positive</a:t>
            </a:r>
          </a:p>
          <a:p>
            <a:r>
              <a:rPr lang="en-US" sz="1800" dirty="0"/>
              <a:t>But diminishing</a:t>
            </a:r>
          </a:p>
          <a:p>
            <a:endParaRPr lang="en-US" sz="1800" dirty="0"/>
          </a:p>
        </p:txBody>
      </p:sp>
      <p:sp>
        <p:nvSpPr>
          <p:cNvPr id="28" name="Line 37"/>
          <p:cNvSpPr>
            <a:spLocks noChangeShapeType="1"/>
          </p:cNvSpPr>
          <p:nvPr/>
        </p:nvSpPr>
        <p:spPr bwMode="auto">
          <a:xfrm flipV="1">
            <a:off x="2759075" y="2244725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8"/>
          <p:cNvSpPr>
            <a:spLocks noChangeShapeType="1"/>
          </p:cNvSpPr>
          <p:nvPr/>
        </p:nvSpPr>
        <p:spPr bwMode="auto">
          <a:xfrm>
            <a:off x="777875" y="2320925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194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 </a:t>
            </a:r>
            <a:r>
              <a:rPr lang="en-US" dirty="0" smtClean="0"/>
              <a:t> U[E(W</a:t>
            </a:r>
            <a:r>
              <a:rPr lang="en-US" dirty="0"/>
              <a:t>)] </a:t>
            </a:r>
            <a:r>
              <a:rPr lang="fa-IR" dirty="0" smtClean="0"/>
              <a:t>و </a:t>
            </a:r>
            <a:r>
              <a:rPr lang="en-US" dirty="0" smtClean="0"/>
              <a:t> </a:t>
            </a:r>
            <a:r>
              <a:rPr lang="en-US" dirty="0"/>
              <a:t>E[U(W)]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20356367"/>
              </p:ext>
            </p:extLst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1FF37-6C06-4B2A-B1D4-A790E03B584E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5089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مطلوبیت موردانتظار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cs typeface="B Zar" pitchFamily="2" charset="-78"/>
              </a:rPr>
              <a:t>فرض کنید تابع مطلوبیت موردنظر ما لگاریتم طبیعی است:</a:t>
            </a:r>
          </a:p>
          <a:p>
            <a:endParaRPr lang="fa-IR" dirty="0">
              <a:cs typeface="B Zar" pitchFamily="2" charset="-78"/>
            </a:endParaRPr>
          </a:p>
          <a:p>
            <a:r>
              <a:rPr lang="fa-IR" dirty="0" smtClean="0">
                <a:cs typeface="B Zar" pitchFamily="2" charset="-78"/>
              </a:rPr>
              <a:t>شرط‌بندی زیر را در نظر بگیرید:</a:t>
            </a:r>
          </a:p>
          <a:p>
            <a:pPr lvl="1"/>
            <a:r>
              <a:rPr lang="fa-IR" dirty="0" smtClean="0">
                <a:cs typeface="B Zar" pitchFamily="2" charset="-78"/>
              </a:rPr>
              <a:t>80% احتمال تحصیل 5 دلار</a:t>
            </a:r>
          </a:p>
          <a:p>
            <a:pPr lvl="1"/>
            <a:r>
              <a:rPr lang="fa-IR" dirty="0" smtClean="0">
                <a:cs typeface="B Zar" pitchFamily="2" charset="-78"/>
              </a:rPr>
              <a:t>20% احتمال تحصیل 30 دلار</a:t>
            </a:r>
          </a:p>
          <a:p>
            <a:endParaRPr lang="fa-IR" dirty="0" smtClean="0">
              <a:cs typeface="B Zar" pitchFamily="2" charset="-78"/>
            </a:endParaRPr>
          </a:p>
          <a:p>
            <a:endParaRPr lang="fa-IR" dirty="0" smtClean="0">
              <a:cs typeface="B Zar" pitchFamily="2" charset="-78"/>
            </a:endParaRPr>
          </a:p>
          <a:p>
            <a:endParaRPr lang="fa-IR" dirty="0" smtClean="0">
              <a:cs typeface="B Zar" pitchFamily="2" charset="-78"/>
            </a:endParaRPr>
          </a:p>
          <a:p>
            <a:endParaRPr lang="en-US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1FF37-6C06-4B2A-B1D4-A790E03B584E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12600" y="2101334"/>
            <a:ext cx="1537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 smtClean="0">
                <a:cs typeface="Times New Roman" pitchFamily="18" charset="0"/>
              </a:rPr>
              <a:t>U(W) = </a:t>
            </a:r>
            <a:r>
              <a:rPr lang="en-GB" sz="1800" dirty="0" err="1" smtClean="0">
                <a:cs typeface="Times New Roman" pitchFamily="18" charset="0"/>
              </a:rPr>
              <a:t>ln</a:t>
            </a:r>
            <a:r>
              <a:rPr lang="en-GB" sz="1800" dirty="0" smtClean="0">
                <a:cs typeface="Times New Roman" pitchFamily="18" charset="0"/>
              </a:rPr>
              <a:t>(W)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66800" y="4114800"/>
            <a:ext cx="6927400" cy="183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lnSpc>
                <a:spcPct val="90000"/>
              </a:lnSpc>
            </a:pPr>
            <a:r>
              <a:rPr lang="en-GB" sz="1800" dirty="0" smtClean="0">
                <a:cs typeface="Times New Roman" pitchFamily="18" charset="0"/>
              </a:rPr>
              <a:t>E(W) = (.80)*(5) + (0.2)*(30)  =  $10</a:t>
            </a:r>
            <a:endParaRPr lang="en-US" sz="1800" dirty="0" smtClean="0">
              <a:cs typeface="Times New Roman" pitchFamily="18" charset="0"/>
            </a:endParaRPr>
          </a:p>
          <a:p>
            <a:pPr algn="just" eaLnBrk="0" hangingPunct="0">
              <a:lnSpc>
                <a:spcPct val="90000"/>
              </a:lnSpc>
            </a:pPr>
            <a:r>
              <a:rPr lang="en-GB" sz="1800" dirty="0" smtClean="0">
                <a:cs typeface="Times New Roman" pitchFamily="18" charset="0"/>
              </a:rPr>
              <a:t> </a:t>
            </a:r>
            <a:endParaRPr lang="en-US" sz="1800" dirty="0" smtClean="0">
              <a:cs typeface="Times New Roman" pitchFamily="18" charset="0"/>
            </a:endParaRPr>
          </a:p>
          <a:p>
            <a:pPr algn="just" eaLnBrk="0" hangingPunct="0">
              <a:lnSpc>
                <a:spcPct val="90000"/>
              </a:lnSpc>
            </a:pPr>
            <a:r>
              <a:rPr lang="en-GB" sz="1800" dirty="0" smtClean="0">
                <a:cs typeface="Times New Roman" pitchFamily="18" charset="0"/>
              </a:rPr>
              <a:t>	U[E(W)] 	= 	U(10) = 2.30</a:t>
            </a:r>
            <a:endParaRPr lang="en-US" sz="1800" dirty="0" smtClean="0">
              <a:cs typeface="Times New Roman" pitchFamily="18" charset="0"/>
            </a:endParaRPr>
          </a:p>
          <a:p>
            <a:pPr algn="just" eaLnBrk="0" hangingPunct="0">
              <a:lnSpc>
                <a:spcPct val="90000"/>
              </a:lnSpc>
            </a:pPr>
            <a:r>
              <a:rPr lang="en-GB" sz="1800" dirty="0" smtClean="0">
                <a:cs typeface="Times New Roman" pitchFamily="18" charset="0"/>
              </a:rPr>
              <a:t> </a:t>
            </a:r>
            <a:endParaRPr lang="en-US" sz="1800" dirty="0" smtClean="0">
              <a:cs typeface="Times New Roman" pitchFamily="18" charset="0"/>
            </a:endParaRPr>
          </a:p>
          <a:p>
            <a:pPr algn="just" eaLnBrk="0" hangingPunct="0">
              <a:lnSpc>
                <a:spcPct val="90000"/>
              </a:lnSpc>
            </a:pPr>
            <a:r>
              <a:rPr lang="fr-CA" sz="1800" dirty="0" smtClean="0">
                <a:cs typeface="Times New Roman" pitchFamily="18" charset="0"/>
              </a:rPr>
              <a:t>	E[U(W)] 	=	(0.8)*[U(5)] + (0.2)*[U(30)]</a:t>
            </a:r>
            <a:endParaRPr lang="en-US" sz="1800" dirty="0" smtClean="0">
              <a:cs typeface="Times New Roman" pitchFamily="18" charset="0"/>
            </a:endParaRPr>
          </a:p>
          <a:p>
            <a:pPr algn="just" eaLnBrk="0" hangingPunct="0">
              <a:lnSpc>
                <a:spcPct val="90000"/>
              </a:lnSpc>
            </a:pPr>
            <a:r>
              <a:rPr lang="fr-CA" sz="1800" dirty="0" smtClean="0">
                <a:cs typeface="Times New Roman" pitchFamily="18" charset="0"/>
              </a:rPr>
              <a:t>			</a:t>
            </a:r>
            <a:r>
              <a:rPr lang="en-GB" sz="1800" dirty="0" smtClean="0">
                <a:cs typeface="Times New Roman" pitchFamily="18" charset="0"/>
              </a:rPr>
              <a:t>=	(0.8)*(1.61) + (0.2)*(3.40)</a:t>
            </a:r>
            <a:endParaRPr lang="en-US" sz="1800" dirty="0" smtClean="0">
              <a:cs typeface="Times New Roman" pitchFamily="18" charset="0"/>
            </a:endParaRPr>
          </a:p>
          <a:p>
            <a:pPr algn="just" eaLnBrk="0" hangingPunct="0">
              <a:lnSpc>
                <a:spcPct val="90000"/>
              </a:lnSpc>
            </a:pPr>
            <a:r>
              <a:rPr lang="en-GB" sz="1800" dirty="0" smtClean="0">
                <a:cs typeface="Times New Roman" pitchFamily="18" charset="0"/>
              </a:rPr>
              <a:t>			=	1.97</a:t>
            </a:r>
            <a:endParaRPr lang="en-US" sz="18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264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صرف ریسک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77012395"/>
              </p:ext>
            </p:extLst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1FF37-6C06-4B2A-B1D4-A790E03B584E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00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صرف مارکویتز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324600" y="6308725"/>
            <a:ext cx="2133600" cy="244475"/>
          </a:xfrm>
        </p:spPr>
        <p:txBody>
          <a:bodyPr/>
          <a:lstStyle/>
          <a:p>
            <a:pPr>
              <a:defRPr/>
            </a:pPr>
            <a:fld id="{5EC1FF37-6C06-4B2A-B1D4-A790E03B584E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 bwMode="auto">
          <a:xfrm>
            <a:off x="6324600" y="60356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fld id="{DEE65666-F8AB-421A-BF35-62C5A07BEC04}" type="slidenum">
              <a:rPr lang="en-CA" smtClean="0"/>
              <a:pPr/>
              <a:t>26</a:t>
            </a:fld>
            <a:endParaRPr lang="en-CA"/>
          </a:p>
        </p:txBody>
      </p:sp>
      <p:sp>
        <p:nvSpPr>
          <p:cNvPr id="6" name="Line 28"/>
          <p:cNvSpPr>
            <a:spLocks noChangeShapeType="1"/>
          </p:cNvSpPr>
          <p:nvPr/>
        </p:nvSpPr>
        <p:spPr bwMode="auto">
          <a:xfrm>
            <a:off x="914400" y="1158875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29"/>
          <p:cNvSpPr>
            <a:spLocks noChangeShapeType="1"/>
          </p:cNvSpPr>
          <p:nvPr/>
        </p:nvSpPr>
        <p:spPr bwMode="auto">
          <a:xfrm>
            <a:off x="914400" y="6035675"/>
            <a:ext cx="662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30"/>
          <p:cNvSpPr>
            <a:spLocks/>
          </p:cNvSpPr>
          <p:nvPr/>
        </p:nvSpPr>
        <p:spPr bwMode="auto">
          <a:xfrm>
            <a:off x="914400" y="1362075"/>
            <a:ext cx="5943600" cy="4673600"/>
          </a:xfrm>
          <a:custGeom>
            <a:avLst/>
            <a:gdLst>
              <a:gd name="T0" fmla="*/ 0 w 3744"/>
              <a:gd name="T1" fmla="*/ 2944 h 2944"/>
              <a:gd name="T2" fmla="*/ 240 w 3744"/>
              <a:gd name="T3" fmla="*/ 1840 h 2944"/>
              <a:gd name="T4" fmla="*/ 816 w 3744"/>
              <a:gd name="T5" fmla="*/ 928 h 2944"/>
              <a:gd name="T6" fmla="*/ 1536 w 3744"/>
              <a:gd name="T7" fmla="*/ 304 h 2944"/>
              <a:gd name="T8" fmla="*/ 2256 w 3744"/>
              <a:gd name="T9" fmla="*/ 112 h 2944"/>
              <a:gd name="T10" fmla="*/ 3120 w 3744"/>
              <a:gd name="T11" fmla="*/ 16 h 2944"/>
              <a:gd name="T12" fmla="*/ 3744 w 3744"/>
              <a:gd name="T13" fmla="*/ 16 h 29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744" h="2944">
                <a:moveTo>
                  <a:pt x="0" y="2944"/>
                </a:moveTo>
                <a:cubicBezTo>
                  <a:pt x="52" y="2560"/>
                  <a:pt x="104" y="2176"/>
                  <a:pt x="240" y="1840"/>
                </a:cubicBezTo>
                <a:cubicBezTo>
                  <a:pt x="376" y="1504"/>
                  <a:pt x="600" y="1184"/>
                  <a:pt x="816" y="928"/>
                </a:cubicBezTo>
                <a:cubicBezTo>
                  <a:pt x="1032" y="672"/>
                  <a:pt x="1296" y="440"/>
                  <a:pt x="1536" y="304"/>
                </a:cubicBezTo>
                <a:cubicBezTo>
                  <a:pt x="1776" y="168"/>
                  <a:pt x="1992" y="160"/>
                  <a:pt x="2256" y="112"/>
                </a:cubicBezTo>
                <a:cubicBezTo>
                  <a:pt x="2520" y="64"/>
                  <a:pt x="2872" y="32"/>
                  <a:pt x="3120" y="16"/>
                </a:cubicBezTo>
                <a:cubicBezTo>
                  <a:pt x="3368" y="0"/>
                  <a:pt x="3632" y="16"/>
                  <a:pt x="3744" y="16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 Box 31"/>
          <p:cNvSpPr txBox="1">
            <a:spLocks noChangeArrowheads="1"/>
          </p:cNvSpPr>
          <p:nvPr/>
        </p:nvSpPr>
        <p:spPr bwMode="auto">
          <a:xfrm>
            <a:off x="212725" y="666750"/>
            <a:ext cx="895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U(W)</a:t>
            </a:r>
          </a:p>
        </p:txBody>
      </p:sp>
      <p:sp>
        <p:nvSpPr>
          <p:cNvPr id="10" name="Text Box 32"/>
          <p:cNvSpPr txBox="1">
            <a:spLocks noChangeArrowheads="1"/>
          </p:cNvSpPr>
          <p:nvPr/>
        </p:nvSpPr>
        <p:spPr bwMode="auto">
          <a:xfrm>
            <a:off x="7391400" y="5807075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W</a:t>
            </a:r>
          </a:p>
        </p:txBody>
      </p:sp>
      <p:sp>
        <p:nvSpPr>
          <p:cNvPr id="11" name="Text Box 33"/>
          <p:cNvSpPr txBox="1">
            <a:spLocks noChangeArrowheads="1"/>
          </p:cNvSpPr>
          <p:nvPr/>
        </p:nvSpPr>
        <p:spPr bwMode="auto">
          <a:xfrm>
            <a:off x="762000" y="5959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1</a:t>
            </a:r>
          </a:p>
        </p:txBody>
      </p:sp>
      <p:sp>
        <p:nvSpPr>
          <p:cNvPr id="12" name="Text Box 34"/>
          <p:cNvSpPr txBox="1">
            <a:spLocks noChangeArrowheads="1"/>
          </p:cNvSpPr>
          <p:nvPr/>
        </p:nvSpPr>
        <p:spPr bwMode="auto">
          <a:xfrm>
            <a:off x="1600200" y="60356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5</a:t>
            </a:r>
          </a:p>
        </p:txBody>
      </p:sp>
      <p:sp>
        <p:nvSpPr>
          <p:cNvPr id="13" name="Text Box 35"/>
          <p:cNvSpPr txBox="1">
            <a:spLocks noChangeArrowheads="1"/>
          </p:cNvSpPr>
          <p:nvPr/>
        </p:nvSpPr>
        <p:spPr bwMode="auto">
          <a:xfrm>
            <a:off x="2514600" y="60356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10</a:t>
            </a:r>
          </a:p>
        </p:txBody>
      </p:sp>
      <p:sp>
        <p:nvSpPr>
          <p:cNvPr id="14" name="Text Box 37"/>
          <p:cNvSpPr txBox="1">
            <a:spLocks noChangeArrowheads="1"/>
          </p:cNvSpPr>
          <p:nvPr/>
        </p:nvSpPr>
        <p:spPr bwMode="auto">
          <a:xfrm>
            <a:off x="6324600" y="60356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30</a:t>
            </a:r>
          </a:p>
        </p:txBody>
      </p:sp>
      <p:sp>
        <p:nvSpPr>
          <p:cNvPr id="15" name="Line 39"/>
          <p:cNvSpPr>
            <a:spLocks noChangeShapeType="1"/>
          </p:cNvSpPr>
          <p:nvPr/>
        </p:nvSpPr>
        <p:spPr bwMode="auto">
          <a:xfrm>
            <a:off x="914400" y="1311275"/>
            <a:ext cx="563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40"/>
          <p:cNvSpPr txBox="1">
            <a:spLocks noChangeArrowheads="1"/>
          </p:cNvSpPr>
          <p:nvPr/>
        </p:nvSpPr>
        <p:spPr bwMode="auto">
          <a:xfrm>
            <a:off x="-76200" y="2209800"/>
            <a:ext cx="10033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U[E(W)] = 2.30</a:t>
            </a:r>
          </a:p>
        </p:txBody>
      </p:sp>
      <p:sp>
        <p:nvSpPr>
          <p:cNvPr id="17" name="Text Box 42"/>
          <p:cNvSpPr txBox="1">
            <a:spLocks noChangeArrowheads="1"/>
          </p:cNvSpPr>
          <p:nvPr/>
        </p:nvSpPr>
        <p:spPr bwMode="auto">
          <a:xfrm>
            <a:off x="228600" y="1006475"/>
            <a:ext cx="71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3.40</a:t>
            </a:r>
          </a:p>
        </p:txBody>
      </p:sp>
      <p:sp>
        <p:nvSpPr>
          <p:cNvPr id="18" name="Text Box 43"/>
          <p:cNvSpPr txBox="1">
            <a:spLocks noChangeArrowheads="1"/>
          </p:cNvSpPr>
          <p:nvPr/>
        </p:nvSpPr>
        <p:spPr bwMode="auto">
          <a:xfrm>
            <a:off x="577850" y="57308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0</a:t>
            </a:r>
          </a:p>
        </p:txBody>
      </p:sp>
      <p:sp>
        <p:nvSpPr>
          <p:cNvPr id="19" name="Line 44"/>
          <p:cNvSpPr>
            <a:spLocks noChangeShapeType="1"/>
          </p:cNvSpPr>
          <p:nvPr/>
        </p:nvSpPr>
        <p:spPr bwMode="auto">
          <a:xfrm flipV="1">
            <a:off x="1752600" y="3368675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45"/>
          <p:cNvSpPr>
            <a:spLocks noChangeShapeType="1"/>
          </p:cNvSpPr>
          <p:nvPr/>
        </p:nvSpPr>
        <p:spPr bwMode="auto">
          <a:xfrm>
            <a:off x="914400" y="3444875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Text Box 46"/>
          <p:cNvSpPr txBox="1">
            <a:spLocks noChangeArrowheads="1"/>
          </p:cNvSpPr>
          <p:nvPr/>
        </p:nvSpPr>
        <p:spPr bwMode="auto">
          <a:xfrm>
            <a:off x="228600" y="3216275"/>
            <a:ext cx="71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1.61</a:t>
            </a:r>
          </a:p>
        </p:txBody>
      </p:sp>
      <p:sp>
        <p:nvSpPr>
          <p:cNvPr id="23" name="Line 50"/>
          <p:cNvSpPr>
            <a:spLocks noChangeShapeType="1"/>
          </p:cNvSpPr>
          <p:nvPr/>
        </p:nvSpPr>
        <p:spPr bwMode="auto">
          <a:xfrm flipV="1">
            <a:off x="2743200" y="2225675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51"/>
          <p:cNvSpPr>
            <a:spLocks noChangeShapeType="1"/>
          </p:cNvSpPr>
          <p:nvPr/>
        </p:nvSpPr>
        <p:spPr bwMode="auto">
          <a:xfrm>
            <a:off x="914400" y="2301875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2057400" y="6035675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CE </a:t>
            </a:r>
          </a:p>
          <a:p>
            <a:r>
              <a:rPr lang="en-US" sz="1200"/>
              <a:t>= 7.17</a:t>
            </a:r>
          </a:p>
        </p:txBody>
      </p:sp>
      <p:sp>
        <p:nvSpPr>
          <p:cNvPr id="26" name="Text Box 57"/>
          <p:cNvSpPr txBox="1">
            <a:spLocks noChangeArrowheads="1"/>
          </p:cNvSpPr>
          <p:nvPr/>
        </p:nvSpPr>
        <p:spPr bwMode="auto">
          <a:xfrm>
            <a:off x="-12700" y="2895600"/>
            <a:ext cx="10033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E[U(W)] = 1.97</a:t>
            </a:r>
          </a:p>
        </p:txBody>
      </p:sp>
      <p:sp>
        <p:nvSpPr>
          <p:cNvPr id="27" name="Line 58"/>
          <p:cNvSpPr>
            <a:spLocks noChangeShapeType="1"/>
          </p:cNvSpPr>
          <p:nvPr/>
        </p:nvSpPr>
        <p:spPr bwMode="auto">
          <a:xfrm>
            <a:off x="2209800" y="49688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Text Box 59"/>
          <p:cNvSpPr txBox="1">
            <a:spLocks noChangeArrowheads="1"/>
          </p:cNvSpPr>
          <p:nvPr/>
        </p:nvSpPr>
        <p:spPr bwMode="auto">
          <a:xfrm>
            <a:off x="2209800" y="4694238"/>
            <a:ext cx="4508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2.83</a:t>
            </a:r>
          </a:p>
        </p:txBody>
      </p:sp>
      <p:sp>
        <p:nvSpPr>
          <p:cNvPr id="29" name="Line 62"/>
          <p:cNvSpPr>
            <a:spLocks noChangeShapeType="1"/>
          </p:cNvSpPr>
          <p:nvPr/>
        </p:nvSpPr>
        <p:spPr bwMode="auto">
          <a:xfrm flipV="1">
            <a:off x="1752600" y="1387475"/>
            <a:ext cx="48006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63"/>
          <p:cNvSpPr>
            <a:spLocks noChangeShapeType="1"/>
          </p:cNvSpPr>
          <p:nvPr/>
        </p:nvSpPr>
        <p:spPr bwMode="auto">
          <a:xfrm flipH="1">
            <a:off x="914400" y="2987675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64"/>
          <p:cNvSpPr>
            <a:spLocks noChangeShapeType="1"/>
          </p:cNvSpPr>
          <p:nvPr/>
        </p:nvSpPr>
        <p:spPr bwMode="auto">
          <a:xfrm>
            <a:off x="2133600" y="2987675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68"/>
          <p:cNvSpPr>
            <a:spLocks noChangeShapeType="1"/>
          </p:cNvSpPr>
          <p:nvPr/>
        </p:nvSpPr>
        <p:spPr bwMode="auto">
          <a:xfrm>
            <a:off x="6553200" y="56546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69"/>
          <p:cNvSpPr>
            <a:spLocks noChangeShapeType="1"/>
          </p:cNvSpPr>
          <p:nvPr/>
        </p:nvSpPr>
        <p:spPr bwMode="auto">
          <a:xfrm>
            <a:off x="6553200" y="13874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71"/>
          <p:cNvSpPr txBox="1">
            <a:spLocks noChangeArrowheads="1"/>
          </p:cNvSpPr>
          <p:nvPr/>
        </p:nvSpPr>
        <p:spPr bwMode="auto">
          <a:xfrm>
            <a:off x="6799263" y="1235075"/>
            <a:ext cx="15065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800" dirty="0">
                <a:cs typeface="Times New Roman" pitchFamily="18" charset="0"/>
              </a:rPr>
              <a:t>U(W) = </a:t>
            </a:r>
            <a:r>
              <a:rPr lang="en-GB" sz="1800" dirty="0" err="1">
                <a:cs typeface="Times New Roman" pitchFamily="18" charset="0"/>
              </a:rPr>
              <a:t>ln</a:t>
            </a:r>
            <a:r>
              <a:rPr lang="en-GB" sz="1800" dirty="0">
                <a:cs typeface="Times New Roman" pitchFamily="18" charset="0"/>
              </a:rPr>
              <a:t>(W)</a:t>
            </a:r>
            <a:endParaRPr lang="en-US" sz="1800" dirty="0">
              <a:cs typeface="Times New Roman" pitchFamily="18" charset="0"/>
            </a:endParaRPr>
          </a:p>
        </p:txBody>
      </p:sp>
      <p:sp>
        <p:nvSpPr>
          <p:cNvPr id="35" name="Rounded Rectangular Callout 34"/>
          <p:cNvSpPr/>
          <p:nvPr/>
        </p:nvSpPr>
        <p:spPr>
          <a:xfrm>
            <a:off x="3886200" y="4831556"/>
            <a:ext cx="1447800" cy="777875"/>
          </a:xfrm>
          <a:prstGeom prst="wedgeRoundRectCallout">
            <a:avLst>
              <a:gd name="adj1" fmla="val -149154"/>
              <a:gd name="adj2" fmla="val 131538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معادل مطمئن</a:t>
            </a:r>
            <a:endParaRPr lang="en-US" dirty="0"/>
          </a:p>
        </p:txBody>
      </p:sp>
      <p:sp>
        <p:nvSpPr>
          <p:cNvPr id="36" name="Rounded Rectangular Callout 35"/>
          <p:cNvSpPr/>
          <p:nvPr/>
        </p:nvSpPr>
        <p:spPr>
          <a:xfrm>
            <a:off x="4152900" y="3512797"/>
            <a:ext cx="1447800" cy="777875"/>
          </a:xfrm>
          <a:prstGeom prst="wedgeRoundRectCallout">
            <a:avLst>
              <a:gd name="adj1" fmla="val -149154"/>
              <a:gd name="adj2" fmla="val 131538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صرف ریسک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027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صرف مارکویتز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fa-IR" dirty="0" smtClean="0"/>
              <a:t>به‌طور کلی: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1FF37-6C06-4B2A-B1D4-A790E03B584E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992981" y="1905000"/>
            <a:ext cx="6707188" cy="1370013"/>
            <a:chOff x="0" y="1055"/>
            <a:chExt cx="4225" cy="863"/>
          </a:xfrm>
        </p:grpSpPr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0" y="1055"/>
              <a:ext cx="845" cy="863"/>
              <a:chOff x="0" y="1055"/>
              <a:chExt cx="845" cy="863"/>
            </a:xfrm>
          </p:grpSpPr>
          <p:sp>
            <p:nvSpPr>
              <p:cNvPr id="19" name="Rectangle 8"/>
              <p:cNvSpPr>
                <a:spLocks noChangeArrowheads="1"/>
              </p:cNvSpPr>
              <p:nvPr/>
            </p:nvSpPr>
            <p:spPr bwMode="auto">
              <a:xfrm>
                <a:off x="48" y="1055"/>
                <a:ext cx="749" cy="8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tabLst>
                    <a:tab pos="-457200" algn="l"/>
                  </a:tabLst>
                </a:pPr>
                <a:endParaRPr lang="fa-IR" dirty="0" smtClean="0">
                  <a:latin typeface="Verdana" pitchFamily="34" charset="0"/>
                  <a:cs typeface="B Zar" pitchFamily="2" charset="-78"/>
                </a:endParaRPr>
              </a:p>
              <a:p>
                <a:pPr>
                  <a:tabLst>
                    <a:tab pos="-457200" algn="l"/>
                  </a:tabLst>
                </a:pPr>
                <a:endParaRPr lang="fa-IR" dirty="0">
                  <a:latin typeface="Verdana" pitchFamily="34" charset="0"/>
                  <a:cs typeface="B Zar" pitchFamily="2" charset="-78"/>
                </a:endParaRPr>
              </a:p>
              <a:p>
                <a:pPr>
                  <a:tabLst>
                    <a:tab pos="-457200" algn="l"/>
                  </a:tabLst>
                </a:pPr>
                <a:r>
                  <a:rPr lang="fa-IR" dirty="0" smtClean="0">
                    <a:latin typeface="Verdana" pitchFamily="34" charset="0"/>
                    <a:cs typeface="B Zar" pitchFamily="2" charset="-78"/>
                  </a:rPr>
                  <a:t>صرف ریسک</a:t>
                </a:r>
                <a:endParaRPr lang="en-US" dirty="0">
                  <a:cs typeface="B Zar" pitchFamily="2" charset="-78"/>
                </a:endParaRPr>
              </a:p>
            </p:txBody>
          </p:sp>
          <p:sp>
            <p:nvSpPr>
              <p:cNvPr id="20" name="Rectangle 9"/>
              <p:cNvSpPr>
                <a:spLocks noChangeArrowheads="1"/>
              </p:cNvSpPr>
              <p:nvPr/>
            </p:nvSpPr>
            <p:spPr bwMode="auto">
              <a:xfrm>
                <a:off x="0" y="1055"/>
                <a:ext cx="845" cy="86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cs typeface="B Zar" pitchFamily="2" charset="-78"/>
                </a:endParaRPr>
              </a:p>
            </p:txBody>
          </p:sp>
        </p:grpSp>
        <p:grpSp>
          <p:nvGrpSpPr>
            <p:cNvPr id="7" name="Group 10"/>
            <p:cNvGrpSpPr>
              <a:grpSpLocks/>
            </p:cNvGrpSpPr>
            <p:nvPr/>
          </p:nvGrpSpPr>
          <p:grpSpPr bwMode="auto">
            <a:xfrm>
              <a:off x="845" y="1055"/>
              <a:ext cx="387" cy="863"/>
              <a:chOff x="845" y="1055"/>
              <a:chExt cx="387" cy="863"/>
            </a:xfrm>
          </p:grpSpPr>
          <p:sp>
            <p:nvSpPr>
              <p:cNvPr id="17" name="Rectangle 11"/>
              <p:cNvSpPr>
                <a:spLocks noChangeArrowheads="1"/>
              </p:cNvSpPr>
              <p:nvPr/>
            </p:nvSpPr>
            <p:spPr bwMode="auto">
              <a:xfrm>
                <a:off x="893" y="1055"/>
                <a:ext cx="291" cy="8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tabLst>
                    <a:tab pos="-457200" algn="l"/>
                  </a:tabLst>
                </a:pPr>
                <a:r>
                  <a:rPr lang="en-GB">
                    <a:latin typeface="Verdana" pitchFamily="34" charset="0"/>
                    <a:cs typeface="B Zar" pitchFamily="2" charset="-78"/>
                  </a:rPr>
                  <a:t> </a:t>
                </a:r>
                <a:endParaRPr lang="en-US">
                  <a:latin typeface="Courier" pitchFamily="49" charset="0"/>
                  <a:cs typeface="B Zar" pitchFamily="2" charset="-78"/>
                </a:endParaRPr>
              </a:p>
              <a:p>
                <a:pPr eaLnBrk="0" hangingPunct="0">
                  <a:tabLst>
                    <a:tab pos="-457200" algn="l"/>
                  </a:tabLst>
                </a:pPr>
                <a:r>
                  <a:rPr lang="en-GB">
                    <a:latin typeface="Verdana" pitchFamily="34" charset="0"/>
                    <a:cs typeface="B Zar" pitchFamily="2" charset="-78"/>
                  </a:rPr>
                  <a:t> </a:t>
                </a:r>
                <a:endParaRPr lang="en-US">
                  <a:latin typeface="Courier" pitchFamily="49" charset="0"/>
                  <a:cs typeface="B Zar" pitchFamily="2" charset="-78"/>
                </a:endParaRPr>
              </a:p>
              <a:p>
                <a:pPr eaLnBrk="0" hangingPunct="0">
                  <a:tabLst>
                    <a:tab pos="-457200" algn="l"/>
                  </a:tabLst>
                </a:pPr>
                <a:r>
                  <a:rPr lang="en-GB">
                    <a:latin typeface="Verdana" pitchFamily="34" charset="0"/>
                    <a:cs typeface="B Zar" pitchFamily="2" charset="-78"/>
                  </a:rPr>
                  <a:t>= </a:t>
                </a:r>
                <a:endParaRPr lang="en-US">
                  <a:latin typeface="Courier" pitchFamily="49" charset="0"/>
                  <a:cs typeface="B Zar" pitchFamily="2" charset="-78"/>
                </a:endParaRPr>
              </a:p>
              <a:p>
                <a:pPr eaLnBrk="0" hangingPunct="0">
                  <a:tabLst>
                    <a:tab pos="-457200" algn="l"/>
                  </a:tabLst>
                </a:pPr>
                <a:endParaRPr lang="en-US">
                  <a:cs typeface="B Zar" pitchFamily="2" charset="-78"/>
                </a:endParaRPr>
              </a:p>
            </p:txBody>
          </p:sp>
          <p:sp>
            <p:nvSpPr>
              <p:cNvPr id="18" name="Rectangle 12"/>
              <p:cNvSpPr>
                <a:spLocks noChangeArrowheads="1"/>
              </p:cNvSpPr>
              <p:nvPr/>
            </p:nvSpPr>
            <p:spPr bwMode="auto">
              <a:xfrm>
                <a:off x="845" y="1055"/>
                <a:ext cx="387" cy="86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cs typeface="B Zar" pitchFamily="2" charset="-78"/>
                </a:endParaRPr>
              </a:p>
            </p:txBody>
          </p:sp>
        </p:grpSp>
        <p:grpSp>
          <p:nvGrpSpPr>
            <p:cNvPr id="8" name="Group 13"/>
            <p:cNvGrpSpPr>
              <a:grpSpLocks/>
            </p:cNvGrpSpPr>
            <p:nvPr/>
          </p:nvGrpSpPr>
          <p:grpSpPr bwMode="auto">
            <a:xfrm>
              <a:off x="1232" y="1055"/>
              <a:ext cx="1074" cy="863"/>
              <a:chOff x="1232" y="1055"/>
              <a:chExt cx="1074" cy="863"/>
            </a:xfrm>
          </p:grpSpPr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>
                <a:off x="1280" y="1055"/>
                <a:ext cx="978" cy="8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>
                  <a:tabLst>
                    <a:tab pos="-457200" algn="l"/>
                  </a:tabLst>
                </a:pPr>
                <a:r>
                  <a:rPr lang="fa-IR" dirty="0" smtClean="0">
                    <a:cs typeface="B Zar" pitchFamily="2" charset="-78"/>
                  </a:rPr>
                  <a:t>ثروت موردانتظار شخص در صورتی که وارد شرط‌بندی شود.</a:t>
                </a:r>
                <a:endParaRPr lang="en-US" dirty="0">
                  <a:cs typeface="B Zar" pitchFamily="2" charset="-78"/>
                </a:endParaRPr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/>
            </p:nvSpPr>
            <p:spPr bwMode="auto">
              <a:xfrm>
                <a:off x="1232" y="1055"/>
                <a:ext cx="1074" cy="86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cs typeface="B Zar" pitchFamily="2" charset="-78"/>
                </a:endParaRPr>
              </a:p>
            </p:txBody>
          </p:sp>
        </p:grpSp>
        <p:grpSp>
          <p:nvGrpSpPr>
            <p:cNvPr id="9" name="Group 16"/>
            <p:cNvGrpSpPr>
              <a:grpSpLocks/>
            </p:cNvGrpSpPr>
            <p:nvPr/>
          </p:nvGrpSpPr>
          <p:grpSpPr bwMode="auto">
            <a:xfrm>
              <a:off x="2306" y="1055"/>
              <a:ext cx="387" cy="863"/>
              <a:chOff x="2306" y="1055"/>
              <a:chExt cx="387" cy="863"/>
            </a:xfrm>
          </p:grpSpPr>
          <p:sp>
            <p:nvSpPr>
              <p:cNvPr id="13" name="Rectangle 17"/>
              <p:cNvSpPr>
                <a:spLocks noChangeArrowheads="1"/>
              </p:cNvSpPr>
              <p:nvPr/>
            </p:nvSpPr>
            <p:spPr bwMode="auto">
              <a:xfrm>
                <a:off x="2354" y="1055"/>
                <a:ext cx="291" cy="8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tabLst>
                    <a:tab pos="-457200" algn="l"/>
                  </a:tabLst>
                </a:pPr>
                <a:r>
                  <a:rPr lang="en-GB">
                    <a:latin typeface="Verdana" pitchFamily="34" charset="0"/>
                    <a:cs typeface="B Zar" pitchFamily="2" charset="-78"/>
                  </a:rPr>
                  <a:t> </a:t>
                </a:r>
                <a:endParaRPr lang="en-US">
                  <a:latin typeface="Courier" pitchFamily="49" charset="0"/>
                  <a:cs typeface="B Zar" pitchFamily="2" charset="-78"/>
                </a:endParaRPr>
              </a:p>
              <a:p>
                <a:pPr eaLnBrk="0" hangingPunct="0">
                  <a:tabLst>
                    <a:tab pos="-457200" algn="l"/>
                  </a:tabLst>
                </a:pPr>
                <a:r>
                  <a:rPr lang="en-GB">
                    <a:latin typeface="Verdana" pitchFamily="34" charset="0"/>
                    <a:cs typeface="B Zar" pitchFamily="2" charset="-78"/>
                  </a:rPr>
                  <a:t> </a:t>
                </a:r>
                <a:endParaRPr lang="en-US">
                  <a:latin typeface="Courier" pitchFamily="49" charset="0"/>
                  <a:cs typeface="B Zar" pitchFamily="2" charset="-78"/>
                </a:endParaRPr>
              </a:p>
              <a:p>
                <a:pPr eaLnBrk="0" hangingPunct="0">
                  <a:tabLst>
                    <a:tab pos="-457200" algn="l"/>
                  </a:tabLst>
                </a:pPr>
                <a:r>
                  <a:rPr lang="en-GB">
                    <a:latin typeface="Verdana" pitchFamily="34" charset="0"/>
                    <a:cs typeface="B Zar" pitchFamily="2" charset="-78"/>
                  </a:rPr>
                  <a:t>- </a:t>
                </a:r>
                <a:endParaRPr lang="en-US">
                  <a:latin typeface="Courier" pitchFamily="49" charset="0"/>
                  <a:cs typeface="B Zar" pitchFamily="2" charset="-78"/>
                </a:endParaRPr>
              </a:p>
              <a:p>
                <a:pPr eaLnBrk="0" hangingPunct="0">
                  <a:tabLst>
                    <a:tab pos="-457200" algn="l"/>
                  </a:tabLst>
                </a:pPr>
                <a:endParaRPr lang="en-US">
                  <a:cs typeface="B Zar" pitchFamily="2" charset="-78"/>
                </a:endParaRPr>
              </a:p>
            </p:txBody>
          </p:sp>
          <p:sp>
            <p:nvSpPr>
              <p:cNvPr id="14" name="Rectangle 18"/>
              <p:cNvSpPr>
                <a:spLocks noChangeArrowheads="1"/>
              </p:cNvSpPr>
              <p:nvPr/>
            </p:nvSpPr>
            <p:spPr bwMode="auto">
              <a:xfrm>
                <a:off x="2306" y="1055"/>
                <a:ext cx="387" cy="86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cs typeface="B Zar" pitchFamily="2" charset="-78"/>
                </a:endParaRPr>
              </a:p>
            </p:txBody>
          </p:sp>
        </p:grpSp>
        <p:grpSp>
          <p:nvGrpSpPr>
            <p:cNvPr id="10" name="Group 19"/>
            <p:cNvGrpSpPr>
              <a:grpSpLocks/>
            </p:cNvGrpSpPr>
            <p:nvPr/>
          </p:nvGrpSpPr>
          <p:grpSpPr bwMode="auto">
            <a:xfrm>
              <a:off x="2693" y="1055"/>
              <a:ext cx="1532" cy="863"/>
              <a:chOff x="2693" y="1055"/>
              <a:chExt cx="1532" cy="863"/>
            </a:xfrm>
          </p:grpSpPr>
          <p:sp>
            <p:nvSpPr>
              <p:cNvPr id="11" name="Rectangle 20"/>
              <p:cNvSpPr>
                <a:spLocks noChangeArrowheads="1"/>
              </p:cNvSpPr>
              <p:nvPr/>
            </p:nvSpPr>
            <p:spPr bwMode="auto">
              <a:xfrm>
                <a:off x="2741" y="1055"/>
                <a:ext cx="1436" cy="8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>
                  <a:tabLst>
                    <a:tab pos="-457200" algn="l"/>
                  </a:tabLst>
                </a:pPr>
                <a:r>
                  <a:rPr lang="fa-IR" dirty="0" smtClean="0">
                    <a:cs typeface="B Zar" pitchFamily="2" charset="-78"/>
                  </a:rPr>
                  <a:t>سطح مطمئنی از ثروت که فرد حاضر است برای اجتناب از شرط‌بندی قبول کند (معادل مطمئن)</a:t>
                </a:r>
                <a:endParaRPr lang="en-US" dirty="0">
                  <a:cs typeface="B Zar" pitchFamily="2" charset="-78"/>
                </a:endParaRPr>
              </a:p>
              <a:p>
                <a:pPr eaLnBrk="0" hangingPunct="0">
                  <a:tabLst>
                    <a:tab pos="-457200" algn="l"/>
                  </a:tabLst>
                </a:pPr>
                <a:endParaRPr lang="en-US" dirty="0">
                  <a:cs typeface="B Zar" pitchFamily="2" charset="-78"/>
                </a:endParaRPr>
              </a:p>
            </p:txBody>
          </p:sp>
          <p:sp>
            <p:nvSpPr>
              <p:cNvPr id="12" name="Rectangle 21"/>
              <p:cNvSpPr>
                <a:spLocks noChangeArrowheads="1"/>
              </p:cNvSpPr>
              <p:nvPr/>
            </p:nvSpPr>
            <p:spPr bwMode="auto">
              <a:xfrm>
                <a:off x="2693" y="1055"/>
                <a:ext cx="1532" cy="863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cs typeface="B Zar" pitchFamily="2" charset="-78"/>
                </a:endParaRPr>
              </a:p>
            </p:txBody>
          </p:sp>
        </p:grpSp>
      </p:grpSp>
      <p:sp>
        <p:nvSpPr>
          <p:cNvPr id="21" name="Rectangle 20"/>
          <p:cNvSpPr/>
          <p:nvPr/>
        </p:nvSpPr>
        <p:spPr>
          <a:xfrm>
            <a:off x="228600" y="4486870"/>
            <a:ext cx="8458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GB" sz="1800" dirty="0" smtClean="0">
                <a:cs typeface="Times New Roman" pitchFamily="18" charset="0"/>
              </a:rPr>
              <a:t>if 	U[E(W)]	&gt;    E[U(W)]	then risk averse individual 	(RP &gt; 0)</a:t>
            </a:r>
            <a:endParaRPr lang="en-US" sz="1800" dirty="0" smtClean="0">
              <a:cs typeface="Times New Roman" pitchFamily="18" charset="0"/>
            </a:endParaRPr>
          </a:p>
          <a:p>
            <a:pPr eaLnBrk="0" hangingPunct="0"/>
            <a:r>
              <a:rPr lang="en-GB" sz="1800" dirty="0" smtClean="0">
                <a:cs typeface="Times New Roman" pitchFamily="18" charset="0"/>
              </a:rPr>
              <a:t>if 	U[E(W)]	=    E[U(W)]	then risk neutral individual (RP = 0)</a:t>
            </a:r>
            <a:endParaRPr lang="en-US" sz="1800" dirty="0" smtClean="0">
              <a:cs typeface="Times New Roman" pitchFamily="18" charset="0"/>
            </a:endParaRPr>
          </a:p>
          <a:p>
            <a:pPr eaLnBrk="0" hangingPunct="0"/>
            <a:r>
              <a:rPr lang="en-GB" sz="1800" dirty="0" smtClean="0">
                <a:cs typeface="Times New Roman" pitchFamily="18" charset="0"/>
              </a:rPr>
              <a:t>if 	U[E(W)]	&lt;    E[U(W)]	then risk loving individual  	(RP &lt;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3948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صرف اَرو – پرَت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7627235"/>
              </p:ext>
            </p:extLst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1FF37-6C06-4B2A-B1D4-A790E03B584E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359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صرف اَرو – پرَت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cs typeface="B Zar" pitchFamily="2" charset="-78"/>
              </a:rPr>
              <a:t>صرف ریسک (</a:t>
            </a:r>
            <a:r>
              <a:rPr lang="el-GR" dirty="0" smtClean="0">
                <a:cs typeface="B Zar" pitchFamily="2" charset="-78"/>
              </a:rPr>
              <a:t>π</a:t>
            </a:r>
            <a:r>
              <a:rPr lang="fa-IR" dirty="0" smtClean="0">
                <a:cs typeface="B Zar" pitchFamily="2" charset="-78"/>
              </a:rPr>
              <a:t>) به‌صورت ارزشی تعریف می‌شود که </a:t>
            </a:r>
            <a:r>
              <a:rPr lang="fa-IR" dirty="0" smtClean="0">
                <a:cs typeface="B Zar" pitchFamily="2" charset="-78"/>
              </a:rPr>
              <a:t>معادلة </a:t>
            </a:r>
            <a:r>
              <a:rPr lang="fa-IR" dirty="0" smtClean="0">
                <a:cs typeface="B Zar" pitchFamily="2" charset="-78"/>
              </a:rPr>
              <a:t>زیر را برقرار سازد:</a:t>
            </a:r>
          </a:p>
          <a:p>
            <a:endParaRPr lang="en-US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1FF37-6C06-4B2A-B1D4-A790E03B584E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2438400"/>
            <a:ext cx="762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0" hangingPunct="0"/>
            <a:r>
              <a:rPr lang="en-GB" dirty="0" smtClean="0">
                <a:cs typeface="Times New Roman" pitchFamily="18" charset="0"/>
              </a:rPr>
              <a:t>	E[U(W + Z)]  =  U[ W + E(Z) - </a:t>
            </a:r>
            <a:r>
              <a:rPr lang="en-GB" dirty="0" smtClean="0">
                <a:cs typeface="Courier New" pitchFamily="49" charset="0"/>
                <a:sym typeface="Symbol" pitchFamily="18" charset="2"/>
              </a:rPr>
              <a:t></a:t>
            </a:r>
            <a:r>
              <a:rPr lang="en-GB" dirty="0" smtClean="0">
                <a:cs typeface="Courier New" pitchFamily="49" charset="0"/>
              </a:rPr>
              <a:t>( W , Z)]	</a:t>
            </a:r>
            <a:r>
              <a:rPr lang="en-GB" dirty="0" smtClean="0">
                <a:cs typeface="Times New Roman" pitchFamily="18" charset="0"/>
              </a:rPr>
              <a:t>	</a:t>
            </a:r>
            <a:endParaRPr lang="en-US" dirty="0" smtClean="0">
              <a:cs typeface="Times New Roman" pitchFamily="18" charset="0"/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1143000" y="3505200"/>
            <a:ext cx="2743200" cy="2286000"/>
          </a:xfrm>
          <a:prstGeom prst="wedgeRoundRectCallout">
            <a:avLst>
              <a:gd name="adj1" fmla="val -38357"/>
              <a:gd name="adj2" fmla="val -79299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fa-IR" b="1" dirty="0" smtClean="0">
                <a:cs typeface="B Zar" pitchFamily="2" charset="-78"/>
              </a:rPr>
              <a:t>سمت چپ: </a:t>
            </a:r>
            <a:endParaRPr lang="en-US" b="1" dirty="0" smtClean="0">
              <a:cs typeface="B Zar" pitchFamily="2" charset="-78"/>
            </a:endParaRPr>
          </a:p>
          <a:p>
            <a:pPr algn="r" rtl="1"/>
            <a:endParaRPr lang="fa-IR" b="1" dirty="0" smtClean="0">
              <a:cs typeface="B Zar" pitchFamily="2" charset="-78"/>
            </a:endParaRPr>
          </a:p>
          <a:p>
            <a:pPr algn="ctr" rtl="1"/>
            <a:r>
              <a:rPr lang="fa-IR" dirty="0" smtClean="0">
                <a:cs typeface="B Zar" pitchFamily="2" charset="-78"/>
              </a:rPr>
              <a:t>مطلوبیت موردانتظار سطح جاری ثروت با توجه به پذیرش شرط‌بندی</a:t>
            </a:r>
            <a:endParaRPr lang="en-US" dirty="0">
              <a:cs typeface="B Zar" pitchFamily="2" charset="-78"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4314371" y="3581400"/>
            <a:ext cx="2743200" cy="2286000"/>
          </a:xfrm>
          <a:prstGeom prst="wedgeRoundRectCallout">
            <a:avLst>
              <a:gd name="adj1" fmla="val -38357"/>
              <a:gd name="adj2" fmla="val -79299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fa-IR" b="1" dirty="0" smtClean="0">
                <a:cs typeface="B Zar" pitchFamily="2" charset="-78"/>
              </a:rPr>
              <a:t>سمت راست: </a:t>
            </a:r>
            <a:endParaRPr lang="en-US" b="1" dirty="0" smtClean="0">
              <a:cs typeface="B Zar" pitchFamily="2" charset="-78"/>
            </a:endParaRPr>
          </a:p>
          <a:p>
            <a:pPr algn="r" rtl="1"/>
            <a:endParaRPr lang="fa-IR" b="1" dirty="0" smtClean="0">
              <a:cs typeface="B Zar" pitchFamily="2" charset="-78"/>
            </a:endParaRPr>
          </a:p>
          <a:p>
            <a:pPr algn="ctr" rtl="1"/>
            <a:r>
              <a:rPr lang="fa-IR" dirty="0" smtClean="0">
                <a:cs typeface="B Zar" pitchFamily="2" charset="-78"/>
              </a:rPr>
              <a:t>مطلوبیت (سطح جاری ثروت + ارزش موردانتظار شرط‌بندی</a:t>
            </a:r>
          </a:p>
          <a:p>
            <a:pPr algn="ctr" rtl="1"/>
            <a:r>
              <a:rPr lang="fa-IR" dirty="0" smtClean="0">
                <a:cs typeface="B Zar" pitchFamily="2" charset="-78"/>
              </a:rPr>
              <a:t> – صرف ریسک)</a:t>
            </a:r>
            <a:endParaRPr lang="en-US" dirty="0">
              <a:cs typeface="B 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252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/>
          <a:lstStyle/>
          <a:p>
            <a:pPr>
              <a:defRPr/>
            </a:pPr>
            <a: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fa-IR" sz="2400" b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endParaRPr lang="en-US" sz="2400" b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Elham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667000"/>
            <a:ext cx="7772400" cy="1500187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>
              <a:defRPr/>
            </a:pPr>
            <a:r>
              <a:rPr lang="fa-I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ham" pitchFamily="2" charset="-78"/>
              </a:rPr>
              <a:t>تصمیم‌گیری در شرایط عدم‌اطمینان</a:t>
            </a:r>
            <a:endParaRPr lang="en-US" sz="4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Elham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8C3333-E167-4242-AA1B-C66EEF29B9F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4484687"/>
            <a:ext cx="777240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>
              <a:buFont typeface="Wingdings" pitchFamily="2" charset="2"/>
              <a:buChar char="ü"/>
              <a:defRPr/>
            </a:pPr>
            <a:r>
              <a:rPr lang="fa-IR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B Elham" pitchFamily="2" charset="-78"/>
              </a:rPr>
              <a:t>نظریة </a:t>
            </a:r>
            <a:r>
              <a:rPr lang="fa-IR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B Elham" pitchFamily="2" charset="-78"/>
              </a:rPr>
              <a:t>انتخاب</a:t>
            </a:r>
            <a:endParaRPr lang="fa-IR" sz="24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j-lt"/>
              <a:ea typeface="+mj-ea"/>
              <a:cs typeface="B Elham" pitchFamily="2" charset="-78"/>
            </a:endParaRPr>
          </a:p>
          <a:p>
            <a:pPr algn="r" rtl="1">
              <a:buFont typeface="Wingdings" pitchFamily="2" charset="2"/>
              <a:buChar char="ü"/>
              <a:defRPr/>
            </a:pPr>
            <a:r>
              <a:rPr lang="fa-IR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B Elham" pitchFamily="2" charset="-78"/>
              </a:rPr>
              <a:t>نظریة </a:t>
            </a:r>
            <a:r>
              <a:rPr lang="fa-IR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B Elham" pitchFamily="2" charset="-78"/>
              </a:rPr>
              <a:t>مطلوبیت موردانتظار</a:t>
            </a:r>
            <a:endParaRPr lang="fa-IR" sz="24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j-lt"/>
              <a:ea typeface="+mj-ea"/>
              <a:cs typeface="B Elham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صرف اَرو – پرَت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cs typeface="B Zar" pitchFamily="2" charset="-78"/>
              </a:rPr>
              <a:t>با استفاده از بسط سری تیلور برای سمت چپ و راست معادله خواهیم داشت:</a:t>
            </a:r>
          </a:p>
          <a:p>
            <a:pPr lvl="1"/>
            <a:endParaRPr lang="fa-IR" dirty="0" smtClean="0">
              <a:cs typeface="B Zar" pitchFamily="2" charset="-78"/>
            </a:endParaRPr>
          </a:p>
          <a:p>
            <a:pPr lvl="1"/>
            <a:endParaRPr lang="fa-IR" dirty="0">
              <a:cs typeface="B Zar" pitchFamily="2" charset="-78"/>
            </a:endParaRPr>
          </a:p>
          <a:p>
            <a:pPr lvl="1"/>
            <a:endParaRPr lang="fa-IR" dirty="0" smtClean="0">
              <a:cs typeface="B Zar" pitchFamily="2" charset="-78"/>
            </a:endParaRPr>
          </a:p>
          <a:p>
            <a:pPr lvl="1"/>
            <a:endParaRPr lang="fa-IR" dirty="0">
              <a:cs typeface="B Zar" pitchFamily="2" charset="-78"/>
            </a:endParaRPr>
          </a:p>
          <a:p>
            <a:pPr lvl="1"/>
            <a:endParaRPr lang="fa-IR" dirty="0" smtClean="0">
              <a:cs typeface="B Zar" pitchFamily="2" charset="-78"/>
            </a:endParaRPr>
          </a:p>
          <a:p>
            <a:pPr lvl="1"/>
            <a:endParaRPr lang="fa-IR" dirty="0" smtClean="0">
              <a:cs typeface="B Zar" pitchFamily="2" charset="-78"/>
            </a:endParaRPr>
          </a:p>
          <a:p>
            <a:pPr lvl="1"/>
            <a:endParaRPr lang="fa-IR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1FF37-6C06-4B2A-B1D4-A790E03B584E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40081413"/>
              </p:ext>
            </p:extLst>
          </p:nvPr>
        </p:nvGraphicFramePr>
        <p:xfrm>
          <a:off x="2743200" y="2743200"/>
          <a:ext cx="2940050" cy="838200"/>
        </p:xfrm>
        <a:graphic>
          <a:graphicData uri="http://schemas.openxmlformats.org/presentationml/2006/ole">
            <p:oleObj spid="_x0000_s38946" r:id="rId3" imgW="1473200" imgH="4191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192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سنجه‌های ریسک‌گریزی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cs typeface="B Zar" pitchFamily="2" charset="-78"/>
              </a:rPr>
              <a:t>ضریب صرف ریسک مطلق</a:t>
            </a:r>
          </a:p>
          <a:p>
            <a:pPr lvl="1"/>
            <a:r>
              <a:rPr lang="fa-IR" dirty="0" smtClean="0">
                <a:cs typeface="B Zar" pitchFamily="2" charset="-78"/>
              </a:rPr>
              <a:t>ریسک‌گریزی را در سطح معینی از ثروت اندازه‌گیری می‌کند:</a:t>
            </a:r>
          </a:p>
          <a:p>
            <a:endParaRPr lang="fa-IR" dirty="0" smtClean="0"/>
          </a:p>
          <a:p>
            <a:endParaRPr lang="fa-IR" dirty="0"/>
          </a:p>
          <a:p>
            <a:r>
              <a:rPr lang="fa-IR" dirty="0">
                <a:cs typeface="B Zar" pitchFamily="2" charset="-78"/>
              </a:rPr>
              <a:t>ضریب صرف ریسک نسبی</a:t>
            </a:r>
          </a:p>
          <a:p>
            <a:pPr lvl="1"/>
            <a:r>
              <a:rPr lang="fa-IR" dirty="0" smtClean="0"/>
              <a:t>ریسک‌گریزی را بر اساس نسبتی از ثروت فرد اندازه‌گیری می‌کند.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1FF37-6C06-4B2A-B1D4-A790E03B584E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90045933"/>
              </p:ext>
            </p:extLst>
          </p:nvPr>
        </p:nvGraphicFramePr>
        <p:xfrm>
          <a:off x="3276600" y="2667000"/>
          <a:ext cx="2286000" cy="838200"/>
        </p:xfrm>
        <a:graphic>
          <a:graphicData uri="http://schemas.openxmlformats.org/presentationml/2006/ole">
            <p:oleObj spid="_x0000_s39989" r:id="rId3" imgW="1143000" imgH="4191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25252126"/>
              </p:ext>
            </p:extLst>
          </p:nvPr>
        </p:nvGraphicFramePr>
        <p:xfrm>
          <a:off x="2819400" y="4724400"/>
          <a:ext cx="2774951" cy="838200"/>
        </p:xfrm>
        <a:graphic>
          <a:graphicData uri="http://schemas.openxmlformats.org/presentationml/2006/ole">
            <p:oleObj spid="_x0000_s39990" name="Equation" r:id="rId4" imgW="1384300" imgH="4191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27183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C72B12-81B7-4E25-BDBD-BA2770ABD35D}" type="slidenum">
              <a:rPr lang="en-US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7892" name="Text Box 7"/>
          <p:cNvSpPr txBox="1">
            <a:spLocks noChangeArrowheads="1"/>
          </p:cNvSpPr>
          <p:nvPr/>
        </p:nvSpPr>
        <p:spPr bwMode="auto">
          <a:xfrm>
            <a:off x="685800" y="2559050"/>
            <a:ext cx="7620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a-IR" sz="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  <a:cs typeface="B Elham" pitchFamily="2" charset="-78"/>
              </a:rPr>
              <a:t>با تشکر</a:t>
            </a:r>
            <a:endParaRPr lang="en-US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charset="0"/>
              <a:cs typeface="B Elham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نظریة </a:t>
            </a:r>
            <a:r>
              <a:rPr lang="fa-IR" dirty="0" smtClean="0"/>
              <a:t>انتخاب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02846825"/>
              </p:ext>
            </p:extLst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1FF37-6C06-4B2A-B1D4-A790E03B584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236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شرایط اطمینان و عدم‌اطمینان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99924076"/>
              </p:ext>
            </p:extLst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1FF37-6C06-4B2A-B1D4-A790E03B584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6561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نظریة </a:t>
            </a:r>
            <a:r>
              <a:rPr lang="fa-IR" dirty="0" smtClean="0"/>
              <a:t>انتخاب و قیمت‌گذاری دارایی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r>
              <a:rPr lang="fa-IR" dirty="0" smtClean="0">
                <a:cs typeface="B Zar" pitchFamily="2" charset="-78"/>
              </a:rPr>
              <a:t>اولین مرحله در </a:t>
            </a:r>
            <a:r>
              <a:rPr lang="fa-IR" dirty="0" smtClean="0">
                <a:cs typeface="B Zar" pitchFamily="2" charset="-78"/>
              </a:rPr>
              <a:t>توسعة </a:t>
            </a:r>
            <a:r>
              <a:rPr lang="fa-IR" dirty="0" smtClean="0">
                <a:cs typeface="B Zar" pitchFamily="2" charset="-78"/>
              </a:rPr>
              <a:t>مدل‌های تعادلی قیمت‌گذاری دارایی، تلاش برای ایجاد فهم نسبت به عوامل </a:t>
            </a:r>
            <a:r>
              <a:rPr lang="fa-IR" dirty="0" smtClean="0">
                <a:cs typeface="B Zar" pitchFamily="2" charset="-78"/>
              </a:rPr>
              <a:t>تعیین‌کنندة </a:t>
            </a:r>
            <a:r>
              <a:rPr lang="fa-IR" dirty="0" smtClean="0">
                <a:cs typeface="B Zar" pitchFamily="2" charset="-78"/>
              </a:rPr>
              <a:t>تقاضا برای اوراق بهاداربا سطوح مختلف ریسک است.</a:t>
            </a:r>
          </a:p>
          <a:p>
            <a:r>
              <a:rPr lang="fa-IR" dirty="0" smtClean="0">
                <a:cs typeface="B Zar" pitchFamily="2" charset="-78"/>
              </a:rPr>
              <a:t>تقاضا برای اوراق بهادار از تلاش سرمایه‌گذاران در جهت توزیع مصرف در طول زمان و نیز در میان حالت‌های نامطمئن آینده ناشی می‌شود.</a:t>
            </a:r>
          </a:p>
          <a:p>
            <a:r>
              <a:rPr lang="fa-IR" dirty="0" smtClean="0">
                <a:cs typeface="B Zar" pitchFamily="2" charset="-78"/>
              </a:rPr>
              <a:t>نظریة </a:t>
            </a:r>
            <a:r>
              <a:rPr lang="fa-IR" dirty="0" smtClean="0">
                <a:cs typeface="B Zar" pitchFamily="2" charset="-78"/>
              </a:rPr>
              <a:t>انتخاب بنیان‌های نظری تقاضا برای اوراق بهادار را در طول زمان و در شرایط عدم‌اطمینان فراهم می‌آورد.</a:t>
            </a:r>
            <a:endParaRPr lang="en-US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1FF37-6C06-4B2A-B1D4-A790E03B584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7870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کدام را انتخاب می‌کنید؟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79533696"/>
              </p:ext>
            </p:extLst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1FF37-6C06-4B2A-B1D4-A790E03B584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5397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تاریخچه نظریه‌پردازی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457200" y="1378922"/>
            <a:ext cx="8229600" cy="5011380"/>
            <a:chOff x="457200" y="1378922"/>
            <a:chExt cx="8229600" cy="5011380"/>
          </a:xfrm>
        </p:grpSpPr>
        <p:sp>
          <p:nvSpPr>
            <p:cNvPr id="10" name="Freeform 9"/>
            <p:cNvSpPr/>
            <p:nvPr/>
          </p:nvSpPr>
          <p:spPr>
            <a:xfrm>
              <a:off x="457200" y="1378922"/>
              <a:ext cx="8229600" cy="1267200"/>
            </a:xfrm>
            <a:custGeom>
              <a:avLst/>
              <a:gdLst>
                <a:gd name="connsiteX0" fmla="*/ 0 w 8229600"/>
                <a:gd name="connsiteY0" fmla="*/ 0 h 1267200"/>
                <a:gd name="connsiteX1" fmla="*/ 8229600 w 8229600"/>
                <a:gd name="connsiteY1" fmla="*/ 0 h 1267200"/>
                <a:gd name="connsiteX2" fmla="*/ 8229600 w 8229600"/>
                <a:gd name="connsiteY2" fmla="*/ 1267200 h 1267200"/>
                <a:gd name="connsiteX3" fmla="*/ 0 w 8229600"/>
                <a:gd name="connsiteY3" fmla="*/ 1267200 h 1267200"/>
                <a:gd name="connsiteX4" fmla="*/ 0 w 8229600"/>
                <a:gd name="connsiteY4" fmla="*/ 0 h 126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29600" h="1267200">
                  <a:moveTo>
                    <a:pt x="0" y="0"/>
                  </a:moveTo>
                  <a:lnTo>
                    <a:pt x="8229600" y="0"/>
                  </a:lnTo>
                  <a:lnTo>
                    <a:pt x="8229600" y="1267200"/>
                  </a:lnTo>
                  <a:lnTo>
                    <a:pt x="0" y="12672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97536" rIns="170688" bIns="97536" numCol="1" spcCol="1270" anchor="ctr" anchorCtr="0">
              <a:noAutofit/>
            </a:bodyPr>
            <a:lstStyle/>
            <a:p>
              <a:pPr lvl="0" algn="just" defTabSz="10668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2400" kern="1200" dirty="0" smtClean="0">
                  <a:cs typeface="B Zar" pitchFamily="2" charset="-78"/>
                </a:rPr>
                <a:t>نظریه‌پردازی در مورد انتخاب در شرایط عدم‌اطمینان در سال 1713 توسط نیکلاس برنولی کلید خورد. </a:t>
              </a:r>
              <a:endParaRPr lang="en-US" sz="2400" kern="1200" dirty="0">
                <a:cs typeface="B Zar" pitchFamily="2" charset="-78"/>
              </a:endParaRPr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1" name="Freeform 10"/>
                <p:cNvSpPr/>
                <p:nvPr/>
              </p:nvSpPr>
              <p:spPr>
                <a:xfrm>
                  <a:off x="457200" y="2646122"/>
                  <a:ext cx="8229600" cy="3744180"/>
                </a:xfrm>
                <a:custGeom>
                  <a:avLst/>
                  <a:gdLst>
                    <a:gd name="connsiteX0" fmla="*/ 0 w 8229600"/>
                    <a:gd name="connsiteY0" fmla="*/ 0 h 3744180"/>
                    <a:gd name="connsiteX1" fmla="*/ 8229600 w 8229600"/>
                    <a:gd name="connsiteY1" fmla="*/ 0 h 3744180"/>
                    <a:gd name="connsiteX2" fmla="*/ 8229600 w 8229600"/>
                    <a:gd name="connsiteY2" fmla="*/ 3744180 h 3744180"/>
                    <a:gd name="connsiteX3" fmla="*/ 0 w 8229600"/>
                    <a:gd name="connsiteY3" fmla="*/ 3744180 h 3744180"/>
                    <a:gd name="connsiteX4" fmla="*/ 0 w 8229600"/>
                    <a:gd name="connsiteY4" fmla="*/ 0 h 37441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229600" h="3744180">
                      <a:moveTo>
                        <a:pt x="0" y="0"/>
                      </a:moveTo>
                      <a:lnTo>
                        <a:pt x="8229600" y="0"/>
                      </a:lnTo>
                      <a:lnTo>
                        <a:pt x="8229600" y="3744180"/>
                      </a:lnTo>
                      <a:lnTo>
                        <a:pt x="0" y="374418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  <p:style>
                <a:lnRef idx="2">
                  <a:schemeClr val="accent1">
                    <a:alpha val="9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alpha val="90000"/>
                    <a:tint val="4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90000"/>
                    <a:tint val="4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128016" tIns="128016" rIns="170688" bIns="192024" numCol="1" spcCol="1270" anchor="t" anchorCtr="0">
                  <a:noAutofit/>
                </a:bodyPr>
                <a:lstStyle/>
                <a:p>
                  <a:pPr marL="228600" lvl="1" indent="-228600" algn="justLow" defTabSz="933450" rtl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•"/>
                  </a:pPr>
                  <a:r>
                    <a:rPr lang="fa-IR" sz="2100" kern="1200" dirty="0" smtClean="0">
                      <a:cs typeface="B Zar" pitchFamily="2" charset="-78"/>
                    </a:rPr>
                    <a:t>در آن سال برنولی معمایی را مطرح کرد که بعدها به‌عنوان پارادوکس خیابان پترزبورگ شناخته شد: فرض کنید قمارخانه‌ای بازی تصادفی‌ای به شرح ذیل طراحی کرده است: سکه‌ای به هوا پرتاب می‌شود اگه شیر بیاید قمارخانه 1 دلار و اگر خط بیاید چیزی نمی‌پردازد و بازی خاتمه می‌یابد. سکه برای بار دوم پرتاب می‌شود، اگر شیر بیاید، قمارخانه 2 دلار می‌پردازد و اگر خط بیاید بازی خاتمه می‎‌یابد، به همین ترتیب برای </a:t>
                  </a:r>
                  <a:r>
                    <a:rPr lang="en-US" sz="2100" kern="1200" dirty="0" smtClean="0">
                      <a:cs typeface="B Zar" pitchFamily="2" charset="-78"/>
                    </a:rPr>
                    <a:t>k</a:t>
                  </a:r>
                  <a:r>
                    <a:rPr lang="fa-IR" sz="2100" kern="1200" dirty="0" smtClean="0">
                      <a:cs typeface="B Zar" pitchFamily="2" charset="-78"/>
                    </a:rPr>
                    <a:t> امین شیر متوالی قمارخانه </a:t>
                  </a:r>
                  <a:r>
                    <a:rPr lang="en-US" sz="2100" kern="1200" dirty="0" smtClean="0">
                      <a:cs typeface="B Zar" pitchFamily="2" charset="-78"/>
                    </a:rPr>
                    <a:t>2k</a:t>
                  </a:r>
                  <a:r>
                    <a:rPr lang="fa-IR" sz="2100" kern="1200" dirty="0" smtClean="0">
                      <a:cs typeface="B Zar" pitchFamily="2" charset="-78"/>
                    </a:rPr>
                    <a:t> دلار می‌پردازد و هر جا که خط بیاید بازی خاتمه می‌یابد. ارزش موردانتظار این بازی به‌صورت زیر محاسبه می‌شود:</a:t>
                  </a:r>
                </a:p>
                <a:p>
                  <a:pPr marL="228600" lvl="1" indent="-228600" algn="justLow" defTabSz="933450" rtl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•"/>
                  </a:pPr>
                  <a:endParaRPr lang="en-US" sz="2100" kern="1200" dirty="0">
                    <a:cs typeface="B Zar" pitchFamily="2" charset="-78"/>
                  </a:endParaRPr>
                </a:p>
                <a:p>
                  <a:pPr marL="228600" lvl="1" indent="-228600" algn="l" defTabSz="10668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•"/>
                  </a:pPr>
                  <a14:m>
                    <m:oMath xmlns:m="http://schemas.openxmlformats.org/officeDocument/2006/math">
                      <m:r>
                        <a:rPr lang="en-US" sz="2400" b="0" i="1" kern="1200" smtClean="0">
                          <a:latin typeface="Cambria Math"/>
                          <a:cs typeface="B Zar" pitchFamily="2" charset="-78"/>
                        </a:rPr>
                        <m:t>𝐸</m:t>
                      </m:r>
                      <m:d>
                        <m:dPr>
                          <m:ctrlPr>
                            <a:rPr lang="en-US" sz="2400" b="0" i="1" kern="1200" smtClean="0">
                              <a:latin typeface="Cambria Math"/>
                              <a:cs typeface="B Zar" pitchFamily="2" charset="-78"/>
                            </a:rPr>
                          </m:ctrlPr>
                        </m:dPr>
                        <m:e>
                          <m:r>
                            <a:rPr lang="en-US" sz="2400" b="0" i="1" kern="1200" smtClean="0">
                              <a:latin typeface="Cambria Math"/>
                              <a:cs typeface="B Zar" pitchFamily="2" charset="-78"/>
                            </a:rPr>
                            <m:t>𝑉</m:t>
                          </m:r>
                        </m:e>
                      </m:d>
                      <m:r>
                        <a:rPr lang="en-US" sz="2400" b="0" i="1" kern="1200" smtClean="0">
                          <a:latin typeface="Cambria Math"/>
                          <a:cs typeface="B Zar" pitchFamily="2" charset="-78"/>
                        </a:rPr>
                        <m:t>=</m:t>
                      </m:r>
                      <m:f>
                        <m:fPr>
                          <m:ctrlPr>
                            <a:rPr lang="en-US" sz="2400" b="0" i="1" kern="1200" smtClean="0">
                              <a:latin typeface="Cambria Math"/>
                              <a:cs typeface="B Zar" pitchFamily="2" charset="-78"/>
                            </a:rPr>
                          </m:ctrlPr>
                        </m:fPr>
                        <m:num>
                          <m:r>
                            <a:rPr lang="en-US" sz="2400" b="0" i="1" kern="1200" smtClean="0">
                              <a:latin typeface="Cambria Math"/>
                              <a:cs typeface="B Zar" pitchFamily="2" charset="-78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kern="1200" smtClean="0">
                              <a:latin typeface="Cambria Math"/>
                              <a:cs typeface="B Zar" pitchFamily="2" charset="-78"/>
                            </a:rPr>
                            <m:t>2</m:t>
                          </m:r>
                        </m:den>
                      </m:f>
                      <m:r>
                        <a:rPr lang="en-US" sz="2400" b="0" i="1" kern="1200" smtClean="0">
                          <a:latin typeface="Cambria Math"/>
                          <a:cs typeface="B Zar" pitchFamily="2" charset="-78"/>
                        </a:rPr>
                        <m:t>.</m:t>
                      </m:r>
                    </m:oMath>
                  </a14:m>
                  <a:r>
                    <a:rPr lang="en-US" sz="2400" kern="1200" dirty="0" smtClean="0">
                      <a:cs typeface="B Zar" pitchFamily="2" charset="-78"/>
                    </a:rPr>
                    <a:t>1+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400" b="0" i="1" kern="1200" smtClean="0">
                              <a:latin typeface="Cambria Math"/>
                              <a:cs typeface="B Zar" pitchFamily="2" charset="-78"/>
                            </a:rPr>
                          </m:ctrlPr>
                        </m:fPr>
                        <m:num>
                          <m:r>
                            <a:rPr lang="en-US" sz="2400" b="0" i="1" kern="1200" smtClean="0">
                              <a:latin typeface="Cambria Math"/>
                              <a:cs typeface="B Zar" pitchFamily="2" charset="-78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kern="1200" smtClean="0">
                              <a:latin typeface="Cambria Math"/>
                              <a:cs typeface="B Zar" pitchFamily="2" charset="-78"/>
                            </a:rPr>
                            <m:t>4</m:t>
                          </m:r>
                        </m:den>
                      </m:f>
                      <m:r>
                        <a:rPr lang="en-US" sz="2400" b="0" i="1" kern="1200" smtClean="0">
                          <a:latin typeface="Cambria Math"/>
                          <a:cs typeface="B Zar" pitchFamily="2" charset="-78"/>
                        </a:rPr>
                        <m:t>.</m:t>
                      </m:r>
                    </m:oMath>
                  </a14:m>
                  <a:r>
                    <a:rPr lang="en-US" sz="2400" kern="1200" dirty="0" smtClean="0">
                      <a:cs typeface="B Zar" pitchFamily="2" charset="-78"/>
                    </a:rPr>
                    <a:t>2+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400" b="0" i="1" kern="1200" smtClean="0">
                              <a:latin typeface="Cambria Math"/>
                              <a:cs typeface="B Zar" pitchFamily="2" charset="-78"/>
                            </a:rPr>
                          </m:ctrlPr>
                        </m:fPr>
                        <m:num>
                          <m:r>
                            <a:rPr lang="en-US" sz="2400" b="0" i="1" kern="1200" smtClean="0">
                              <a:latin typeface="Cambria Math"/>
                              <a:cs typeface="B Zar" pitchFamily="2" charset="-78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kern="1200" smtClean="0">
                              <a:latin typeface="Cambria Math"/>
                              <a:cs typeface="B Zar" pitchFamily="2" charset="-78"/>
                            </a:rPr>
                            <m:t>8</m:t>
                          </m:r>
                        </m:den>
                      </m:f>
                      <m:r>
                        <a:rPr lang="en-US" sz="2400" b="0" i="1" kern="1200" smtClean="0">
                          <a:latin typeface="Cambria Math"/>
                          <a:cs typeface="B Zar" pitchFamily="2" charset="-78"/>
                        </a:rPr>
                        <m:t>.</m:t>
                      </m:r>
                    </m:oMath>
                  </a14:m>
                  <a:r>
                    <a:rPr lang="en-US" sz="2400" kern="1200" dirty="0" smtClean="0">
                      <a:cs typeface="B Zar" pitchFamily="2" charset="-78"/>
                    </a:rPr>
                    <a:t>4+ . . . </a:t>
                  </a:r>
                  <a14:m>
                    <m:oMath xmlns:m="http://schemas.openxmlformats.org/officeDocument/2006/math">
                      <m:r>
                        <a:rPr lang="en-US" sz="2400" b="0" i="1" kern="1200" smtClean="0">
                          <a:latin typeface="Cambria Math"/>
                          <a:ea typeface="Cambria Math"/>
                          <a:cs typeface="B Zar" pitchFamily="2" charset="-78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400" b="0" i="1" kern="1200" smtClean="0">
                              <a:latin typeface="Cambria Math"/>
                              <a:cs typeface="B Zar" pitchFamily="2" charset="-78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kern="1200" smtClean="0">
                              <a:latin typeface="Cambria Math"/>
                              <a:cs typeface="B Zar" pitchFamily="2" charset="-78"/>
                            </a:rPr>
                            <m:t>𝑖</m:t>
                          </m:r>
                          <m:r>
                            <m:rPr>
                              <m:brk m:alnAt="23"/>
                            </m:rPr>
                            <a:rPr lang="en-US" sz="2400" b="0" i="1" kern="1200" smtClean="0">
                              <a:latin typeface="Cambria Math"/>
                              <a:cs typeface="B Zar" pitchFamily="2" charset="-78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2400" b="0" i="1" kern="1200" smtClean="0">
                              <a:latin typeface="Cambria Math"/>
                              <a:cs typeface="B Zar" pitchFamily="2" charset="-78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kern="1200" smtClean="0">
                              <a:latin typeface="Cambria Math"/>
                              <a:ea typeface="Cambria Math"/>
                              <a:cs typeface="B Zar" pitchFamily="2" charset="-78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sz="2400" b="0" i="1" kern="1200" smtClean="0">
                                  <a:latin typeface="Cambria Math"/>
                                  <a:cs typeface="B Zar" pitchFamily="2" charset="-78"/>
                                </a:rPr>
                              </m:ctrlPr>
                            </m:fPr>
                            <m:num>
                              <m:r>
                                <a:rPr lang="en-US" sz="2400" b="0" i="1" kern="1200" smtClean="0">
                                  <a:latin typeface="Cambria Math"/>
                                  <a:cs typeface="B Zar" pitchFamily="2" charset="-78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kern="1200" smtClean="0">
                                  <a:latin typeface="Cambria Math"/>
                                  <a:cs typeface="B Zar" pitchFamily="2" charset="-78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400" b="0" i="1" kern="1200" smtClean="0">
                              <a:latin typeface="Cambria Math"/>
                              <a:ea typeface="Cambria Math"/>
                              <a:cs typeface="B Zar" pitchFamily="2" charset="-78"/>
                            </a:rPr>
                            <m:t>=</m:t>
                          </m:r>
                        </m:e>
                      </m:nary>
                      <m:r>
                        <a:rPr lang="en-US" sz="2400" i="1" kern="1200" dirty="0" smtClean="0">
                          <a:latin typeface="Cambria Math"/>
                          <a:ea typeface="Cambria Math"/>
                          <a:cs typeface="B Zar" pitchFamily="2" charset="-78"/>
                        </a:rPr>
                        <m:t>∞</m:t>
                      </m:r>
                    </m:oMath>
                  </a14:m>
                  <a:endParaRPr lang="en-US" sz="2400" kern="1200" dirty="0">
                    <a:cs typeface="B Zar" pitchFamily="2" charset="-78"/>
                  </a:endParaRPr>
                </a:p>
                <a:p>
                  <a:pPr marL="228600" lvl="1" indent="-228600" algn="justLow" defTabSz="933450" rtl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•"/>
                  </a:pPr>
                  <a:endParaRPr lang="fa-IR" sz="2100" kern="1200" dirty="0" smtClean="0">
                    <a:cs typeface="B Zar" pitchFamily="2" charset="-78"/>
                  </a:endParaRPr>
                </a:p>
                <a:p>
                  <a:pPr marL="228600" lvl="1" indent="-228600" algn="justLow" defTabSz="933450" rtl="1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15000"/>
                    </a:spcAft>
                    <a:buChar char="••"/>
                  </a:pPr>
                  <a:r>
                    <a:rPr lang="fa-IR" sz="2100" kern="1200" dirty="0" smtClean="0">
                      <a:cs typeface="B Zar" pitchFamily="2" charset="-78"/>
                    </a:rPr>
                    <a:t>پارادوکس این‌جاست که با وجود  این‌که ارزش موردانتظار این بازی بی‌نهایت است، افراد حاضر نیستند چیز زیادی برای شرکت در بازی بپردازند</a:t>
                  </a:r>
                  <a:r>
                    <a:rPr lang="en-US" sz="2100" kern="1200" dirty="0" smtClean="0">
                      <a:cs typeface="B Zar" pitchFamily="2" charset="-78"/>
                    </a:rPr>
                    <a:t>!</a:t>
                  </a:r>
                  <a:endParaRPr lang="en-US" sz="2100" kern="1200" dirty="0">
                    <a:cs typeface="B Zar" pitchFamily="2" charset="-78"/>
                  </a:endParaRPr>
                </a:p>
              </p:txBody>
            </p:sp>
          </mc:Choice>
          <mc:Fallback>
            <p:sp>
              <p:nvSpPr>
                <p:cNvPr id="11" name="Freeform 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7200" y="2646122"/>
                  <a:ext cx="8229600" cy="3744180"/>
                </a:xfrm>
                <a:custGeom>
                  <a:avLst/>
                  <a:gdLst>
                    <a:gd name="connsiteX0" fmla="*/ 0 w 8229600"/>
                    <a:gd name="connsiteY0" fmla="*/ 0 h 3744180"/>
                    <a:gd name="connsiteX1" fmla="*/ 8229600 w 8229600"/>
                    <a:gd name="connsiteY1" fmla="*/ 0 h 3744180"/>
                    <a:gd name="connsiteX2" fmla="*/ 8229600 w 8229600"/>
                    <a:gd name="connsiteY2" fmla="*/ 3744180 h 3744180"/>
                    <a:gd name="connsiteX3" fmla="*/ 0 w 8229600"/>
                    <a:gd name="connsiteY3" fmla="*/ 3744180 h 3744180"/>
                    <a:gd name="connsiteX4" fmla="*/ 0 w 8229600"/>
                    <a:gd name="connsiteY4" fmla="*/ 0 h 37441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229600" h="3744180">
                      <a:moveTo>
                        <a:pt x="0" y="0"/>
                      </a:moveTo>
                      <a:lnTo>
                        <a:pt x="8229600" y="0"/>
                      </a:lnTo>
                      <a:lnTo>
                        <a:pt x="8229600" y="3744180"/>
                      </a:lnTo>
                      <a:lnTo>
                        <a:pt x="0" y="374418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blipFill rotWithShape="1">
                  <a:blip r:embed="rId2" cstate="print"/>
                  <a:stretch>
                    <a:fillRect l="-886" t="-323" b="-355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1FF37-6C06-4B2A-B1D4-A790E03B584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741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تاریخچه نظریه‌پردازی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64711743"/>
              </p:ext>
            </p:extLst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1FF37-6C06-4B2A-B1D4-A790E03B584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8863949"/>
      </p:ext>
    </p:extLst>
  </p:cSld>
  <p:clrMapOvr>
    <a:masterClrMapping/>
  </p:clrMapOvr>
</p:sld>
</file>

<file path=ppt/theme/theme1.xml><?xml version="1.0" encoding="utf-8"?>
<a:theme xmlns:a="http://schemas.openxmlformats.org/drawingml/2006/main" name="Sample presentation slides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ample presentation slid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presentation slides 1">
        <a:dk1>
          <a:srgbClr val="808080"/>
        </a:dk1>
        <a:lt1>
          <a:srgbClr val="FFFFFF"/>
        </a:lt1>
        <a:dk2>
          <a:srgbClr val="FFFFFF"/>
        </a:dk2>
        <a:lt2>
          <a:srgbClr val="B2B2B2"/>
        </a:lt2>
        <a:accent1>
          <a:srgbClr val="058089"/>
        </a:accent1>
        <a:accent2>
          <a:srgbClr val="66BE0E"/>
        </a:accent2>
        <a:accent3>
          <a:srgbClr val="FFFFFF"/>
        </a:accent3>
        <a:accent4>
          <a:srgbClr val="6C6C6C"/>
        </a:accent4>
        <a:accent5>
          <a:srgbClr val="AAC0C4"/>
        </a:accent5>
        <a:accent6>
          <a:srgbClr val="5CAC0C"/>
        </a:accent6>
        <a:hlink>
          <a:srgbClr val="2CA9D0"/>
        </a:hlink>
        <a:folHlink>
          <a:srgbClr val="4841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2">
        <a:dk1>
          <a:srgbClr val="1D528D"/>
        </a:dk1>
        <a:lt1>
          <a:srgbClr val="FFFFFF"/>
        </a:lt1>
        <a:dk2>
          <a:srgbClr val="FFFFFF"/>
        </a:dk2>
        <a:lt2>
          <a:srgbClr val="CACACA"/>
        </a:lt2>
        <a:accent1>
          <a:srgbClr val="0099CC"/>
        </a:accent1>
        <a:accent2>
          <a:srgbClr val="8BC84E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7DB54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3">
        <a:dk1>
          <a:srgbClr val="0E3F96"/>
        </a:dk1>
        <a:lt1>
          <a:srgbClr val="FFFFFF"/>
        </a:lt1>
        <a:dk2>
          <a:srgbClr val="FFFFFF"/>
        </a:dk2>
        <a:lt2>
          <a:srgbClr val="B2B2B2"/>
        </a:lt2>
        <a:accent1>
          <a:srgbClr val="306FCC"/>
        </a:accent1>
        <a:accent2>
          <a:srgbClr val="99CCFF"/>
        </a:accent2>
        <a:accent3>
          <a:srgbClr val="FFFFFF"/>
        </a:accent3>
        <a:accent4>
          <a:srgbClr val="0A347F"/>
        </a:accent4>
        <a:accent5>
          <a:srgbClr val="ADBBE2"/>
        </a:accent5>
        <a:accent6>
          <a:srgbClr val="8AB9E7"/>
        </a:accent6>
        <a:hlink>
          <a:srgbClr val="25A2AF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49581</TotalTime>
  <Words>1483</Words>
  <Application>Microsoft Office PowerPoint</Application>
  <PresentationFormat>On-screen Show (4:3)</PresentationFormat>
  <Paragraphs>285</Paragraphs>
  <Slides>32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Sample presentation slides</vt:lpstr>
      <vt:lpstr>Equation</vt:lpstr>
      <vt:lpstr>Microsoft Equation 3.0</vt:lpstr>
      <vt:lpstr>بسم‌الله الرحمن الرحیم</vt:lpstr>
      <vt:lpstr>  نظریة انتخاب و مطلوبیت موردانتظار Choice Theory and Expected Utility  </vt:lpstr>
      <vt:lpstr> </vt:lpstr>
      <vt:lpstr>نظریة انتخاب</vt:lpstr>
      <vt:lpstr>شرایط اطمینان و عدم‌اطمینان</vt:lpstr>
      <vt:lpstr>نظریة انتخاب و قیمت‌گذاری دارایی</vt:lpstr>
      <vt:lpstr>کدام را انتخاب می‌کنید؟</vt:lpstr>
      <vt:lpstr>تاریخچه نظریه‌پردازی</vt:lpstr>
      <vt:lpstr>تاریخچه نظریه‌پردازی</vt:lpstr>
      <vt:lpstr>نظریة مطلوبیت موردانتظار I</vt:lpstr>
      <vt:lpstr>نظریة مطلوبیت موردانتظار II</vt:lpstr>
      <vt:lpstr>شیوه‌های کاربرد علائم</vt:lpstr>
      <vt:lpstr>قواعد مطلوبیت کاردینال</vt:lpstr>
      <vt:lpstr>قواعد مطلوبیت کاردینال</vt:lpstr>
      <vt:lpstr>قواعد مطلوبیت کاردینال</vt:lpstr>
      <vt:lpstr>تکمیل نظریة مطلوبیت موردانتظار</vt:lpstr>
      <vt:lpstr> </vt:lpstr>
      <vt:lpstr>تابع مطلوبیت</vt:lpstr>
      <vt:lpstr>تابع مطلوبیت</vt:lpstr>
      <vt:lpstr>ریسک‌گریزی</vt:lpstr>
      <vt:lpstr>اشکال تابع مطلوبیت ثروت</vt:lpstr>
      <vt:lpstr>تابع مطلوبیت لگاریتمی</vt:lpstr>
      <vt:lpstr>  U[E(W)] و  E[U(W)]</vt:lpstr>
      <vt:lpstr>مطلوبیت موردانتظار</vt:lpstr>
      <vt:lpstr>صرف ریسک</vt:lpstr>
      <vt:lpstr>صرف مارکویتز</vt:lpstr>
      <vt:lpstr>صرف مارکویتز</vt:lpstr>
      <vt:lpstr>صرف اَرو – پرَت </vt:lpstr>
      <vt:lpstr>صرف اَرو – پرَت </vt:lpstr>
      <vt:lpstr>صرف اَرو – پرَت </vt:lpstr>
      <vt:lpstr>سنجه‌های ریسک‌گریزی</vt:lpstr>
      <vt:lpstr>Slide 32</vt:lpstr>
    </vt:vector>
  </TitlesOfParts>
  <Company>Saudi Aramco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Administrator</dc:creator>
  <cp:lastModifiedBy>alizadeh</cp:lastModifiedBy>
  <cp:revision>1675</cp:revision>
  <dcterms:created xsi:type="dcterms:W3CDTF">2007-09-07T17:57:35Z</dcterms:created>
  <dcterms:modified xsi:type="dcterms:W3CDTF">2014-04-07T12:20:47Z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TC011367981033</vt:lpwstr>
  </property>
</Properties>
</file>